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8229600" cx="14630400"/>
  <p:notesSz cx="8229600" cy="14630400"/>
  <p:embeddedFontLst>
    <p:embeddedFont>
      <p:font typeface="Robo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Roboto-bold.fntdata"/><Relationship Id="rId10" Type="http://schemas.openxmlformats.org/officeDocument/2006/relationships/slide" Target="slides/slide6.xml"/><Relationship Id="rId32" Type="http://schemas.openxmlformats.org/officeDocument/2006/relationships/font" Target="fonts/Roboto-regular.fntdata"/><Relationship Id="rId13" Type="http://schemas.openxmlformats.org/officeDocument/2006/relationships/slide" Target="slides/slide9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8.xml"/><Relationship Id="rId34" Type="http://schemas.openxmlformats.org/officeDocument/2006/relationships/font" Target="fonts/Roboto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5" name="Google Shape;515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1" name="Google Shape;5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3" name="Google Shape;53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2 master">
  <p:cSld name="Slide 12 mast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5" name="Google Shape;5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7" name="Google Shape;57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3 master">
  <p:cSld name="Slide 13 mast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9" name="Google Shape;5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1" name="Google Shape;61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4 master">
  <p:cSld name="Slide 14 mast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3" name="Google Shape;6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5" name="Google Shape;65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5 master">
  <p:cSld name="Slide 15 mast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7" name="Google Shape;6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9" name="Google Shape;69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6 master">
  <p:cSld name="Slide 16 mast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1" name="Google Shape;7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3" name="Google Shape;73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7 master">
  <p:cSld name="Slide 17 mast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5" name="Google Shape;7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7" name="Google Shape;77;p1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8 master">
  <p:cSld name="Slide 18 mast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9" name="Google Shape;7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1" name="Google Shape;81;p1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9 master">
  <p:cSld name="Slide 19 mast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3" name="Google Shape;8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5" name="Google Shape;85;p2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0 master">
  <p:cSld name="Slide 20 master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7" name="Google Shape;8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9" name="Google Shape;89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1 master">
  <p:cSld name="Slide 21 mast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1" name="Google Shape;91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3" name="Google Shape;93;p2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2 master">
  <p:cSld name="Slide 22 mast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5" name="Google Shape;9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7" name="Google Shape;97;p2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3 master">
  <p:cSld name="Slide 23 mast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9" name="Google Shape;99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1" name="Google Shape;101;p2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4 master">
  <p:cSld name="Slide 24 mast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3" name="Google Shape;103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5" name="Google Shape;105;p2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5 master">
  <p:cSld name="Slide 25 mast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7" name="Google Shape;107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9" name="Google Shape;109;p2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6 master">
  <p:cSld name="Slide 26 mast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1" name="Google Shape;111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3" name="Google Shape;113;p2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7 master">
  <p:cSld name="Slide 27 master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5" name="Google Shape;11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7" name="Google Shape;117;p2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7.png"/><Relationship Id="rId4" Type="http://schemas.openxmlformats.org/officeDocument/2006/relationships/image" Target="../media/image80.png"/><Relationship Id="rId5" Type="http://schemas.openxmlformats.org/officeDocument/2006/relationships/image" Target="../media/image7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0.png"/><Relationship Id="rId4" Type="http://schemas.openxmlformats.org/officeDocument/2006/relationships/image" Target="../media/image75.png"/><Relationship Id="rId5" Type="http://schemas.openxmlformats.org/officeDocument/2006/relationships/image" Target="../media/image64.png"/><Relationship Id="rId6" Type="http://schemas.openxmlformats.org/officeDocument/2006/relationships/image" Target="../media/image52.png"/><Relationship Id="rId7" Type="http://schemas.openxmlformats.org/officeDocument/2006/relationships/image" Target="../media/image63.png"/><Relationship Id="rId8" Type="http://schemas.openxmlformats.org/officeDocument/2006/relationships/image" Target="../media/image5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2.png"/><Relationship Id="rId4" Type="http://schemas.openxmlformats.org/officeDocument/2006/relationships/image" Target="../media/image55.png"/><Relationship Id="rId5" Type="http://schemas.openxmlformats.org/officeDocument/2006/relationships/image" Target="../media/image60.png"/><Relationship Id="rId6" Type="http://schemas.openxmlformats.org/officeDocument/2006/relationships/image" Target="../media/image6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keevee.com/employee-turnover-statistics?utm_source=chatgpt.com" TargetMode="External"/><Relationship Id="rId4" Type="http://schemas.openxmlformats.org/officeDocument/2006/relationships/hyperlink" Target="https://www.keevee.com/employee-turnover-statistics?utm_source=chatgpt.com" TargetMode="External"/><Relationship Id="rId9" Type="http://schemas.openxmlformats.org/officeDocument/2006/relationships/image" Target="../media/image72.png"/><Relationship Id="rId5" Type="http://schemas.openxmlformats.org/officeDocument/2006/relationships/image" Target="../media/image76.png"/><Relationship Id="rId6" Type="http://schemas.openxmlformats.org/officeDocument/2006/relationships/image" Target="../media/image69.png"/><Relationship Id="rId7" Type="http://schemas.openxmlformats.org/officeDocument/2006/relationships/image" Target="../media/image91.png"/><Relationship Id="rId8" Type="http://schemas.openxmlformats.org/officeDocument/2006/relationships/image" Target="../media/image56.png"/><Relationship Id="rId10" Type="http://schemas.openxmlformats.org/officeDocument/2006/relationships/image" Target="../media/image8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8.png"/><Relationship Id="rId4" Type="http://schemas.openxmlformats.org/officeDocument/2006/relationships/image" Target="../media/image7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4" name="Google Shape;12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6" name="Google Shape;27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9"/>
          <p:cNvSpPr/>
          <p:nvPr/>
        </p:nvSpPr>
        <p:spPr>
          <a:xfrm>
            <a:off x="793790" y="1128117"/>
            <a:ext cx="130428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Top Strategic Recommendations to Reduce Attrition</a:t>
            </a:r>
            <a:endParaRPr b="0" i="0" sz="4450" u="none" cap="none" strike="noStrike"/>
          </a:p>
        </p:txBody>
      </p:sp>
      <p:sp>
        <p:nvSpPr>
          <p:cNvPr id="279" name="Google Shape;279;p39"/>
          <p:cNvSpPr/>
          <p:nvPr/>
        </p:nvSpPr>
        <p:spPr>
          <a:xfrm>
            <a:off x="793790" y="3112651"/>
            <a:ext cx="2845594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Onboarding &amp; Mentorship</a:t>
            </a:r>
            <a:endParaRPr b="0" i="0" sz="2200" u="none" cap="none" strike="noStrike"/>
          </a:p>
        </p:txBody>
      </p:sp>
      <p:sp>
        <p:nvSpPr>
          <p:cNvPr id="280" name="Google Shape;280;p39"/>
          <p:cNvSpPr/>
          <p:nvPr/>
        </p:nvSpPr>
        <p:spPr>
          <a:xfrm>
            <a:off x="793790" y="4048125"/>
            <a:ext cx="2845594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Provide strong training and mentoring for new hires during the first 6 months.</a:t>
            </a:r>
            <a:endParaRPr b="0" i="0" sz="1750" u="none" cap="none" strike="noStrike"/>
          </a:p>
        </p:txBody>
      </p:sp>
      <p:sp>
        <p:nvSpPr>
          <p:cNvPr id="281" name="Google Shape;281;p39"/>
          <p:cNvSpPr/>
          <p:nvPr/>
        </p:nvSpPr>
        <p:spPr>
          <a:xfrm>
            <a:off x="4200406" y="3112651"/>
            <a:ext cx="2845594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Boost Job Satisfaction</a:t>
            </a:r>
            <a:endParaRPr b="0" i="0" sz="2200" u="none" cap="none" strike="noStrike"/>
          </a:p>
        </p:txBody>
      </p:sp>
      <p:sp>
        <p:nvSpPr>
          <p:cNvPr id="282" name="Google Shape;282;p39"/>
          <p:cNvSpPr/>
          <p:nvPr/>
        </p:nvSpPr>
        <p:spPr>
          <a:xfrm>
            <a:off x="4200406" y="4048125"/>
            <a:ext cx="2845594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Conduct surveys and implement recognition programs and clear career paths.</a:t>
            </a:r>
            <a:endParaRPr b="0" i="0" sz="1750" u="none" cap="none" strike="noStrike"/>
          </a:p>
        </p:txBody>
      </p:sp>
      <p:sp>
        <p:nvSpPr>
          <p:cNvPr id="283" name="Google Shape;283;p39"/>
          <p:cNvSpPr/>
          <p:nvPr/>
        </p:nvSpPr>
        <p:spPr>
          <a:xfrm>
            <a:off x="7607022" y="311265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Flexible Work Policies</a:t>
            </a:r>
            <a:endParaRPr b="0" i="0" sz="2200" u="none" cap="none" strike="noStrike"/>
          </a:p>
        </p:txBody>
      </p:sp>
      <p:sp>
        <p:nvSpPr>
          <p:cNvPr id="284" name="Google Shape;284;p39"/>
          <p:cNvSpPr/>
          <p:nvPr/>
        </p:nvSpPr>
        <p:spPr>
          <a:xfrm>
            <a:off x="7607022" y="3693795"/>
            <a:ext cx="2845594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Offer choice between office, hybrid, and remote work, especially for distant employees.</a:t>
            </a:r>
            <a:endParaRPr b="0" i="0" sz="1750" u="none" cap="none" strike="noStrike"/>
          </a:p>
        </p:txBody>
      </p:sp>
      <p:sp>
        <p:nvSpPr>
          <p:cNvPr id="285" name="Google Shape;285;p39"/>
          <p:cNvSpPr/>
          <p:nvPr/>
        </p:nvSpPr>
        <p:spPr>
          <a:xfrm>
            <a:off x="11013638" y="3112651"/>
            <a:ext cx="2845594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Performance Coaching</a:t>
            </a:r>
            <a:endParaRPr b="0" i="0" sz="2200" u="none" cap="none" strike="noStrike"/>
          </a:p>
        </p:txBody>
      </p:sp>
      <p:sp>
        <p:nvSpPr>
          <p:cNvPr id="286" name="Google Shape;286;p39"/>
          <p:cNvSpPr/>
          <p:nvPr/>
        </p:nvSpPr>
        <p:spPr>
          <a:xfrm>
            <a:off x="11013638" y="4048125"/>
            <a:ext cx="2845594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Follow up with average-rated employees and provide personalized coaching.</a:t>
            </a:r>
            <a:endParaRPr b="0" i="0" sz="1750" u="none" cap="none" strike="noStrike"/>
          </a:p>
        </p:txBody>
      </p:sp>
      <p:sp>
        <p:nvSpPr>
          <p:cNvPr id="287" name="Google Shape;287;p39"/>
          <p:cNvSpPr/>
          <p:nvPr/>
        </p:nvSpPr>
        <p:spPr>
          <a:xfrm>
            <a:off x="793790" y="604397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Retention Plan</a:t>
            </a:r>
            <a:endParaRPr b="0" i="0" sz="2200" u="none" cap="none" strike="noStrike"/>
          </a:p>
        </p:txBody>
      </p:sp>
      <p:sp>
        <p:nvSpPr>
          <p:cNvPr id="288" name="Google Shape;288;p39"/>
          <p:cNvSpPr/>
          <p:nvPr/>
        </p:nvSpPr>
        <p:spPr>
          <a:xfrm>
            <a:off x="793790" y="6738461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Develop tailored support plans for mid-sized teams and branches.</a:t>
            </a:r>
            <a:endParaRPr b="0" i="0" sz="1750" u="none" cap="none" strike="noStrike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0"/>
          <p:cNvSpPr/>
          <p:nvPr/>
        </p:nvSpPr>
        <p:spPr>
          <a:xfrm>
            <a:off x="5835125" y="161275"/>
            <a:ext cx="45579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Roboto"/>
              <a:buNone/>
            </a:pPr>
            <a:r>
              <a:rPr b="1" i="0" lang="en-US" sz="2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Multivariate Analysis</a:t>
            </a:r>
            <a:endParaRPr b="0" i="0" sz="2900" u="none" cap="none" strike="noStrike"/>
          </a:p>
        </p:txBody>
      </p:sp>
      <p:pic>
        <p:nvPicPr>
          <p:cNvPr descr="preencoded.png" id="295" name="Google Shape;29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3475" y="678725"/>
            <a:ext cx="12384500" cy="755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01" name="Google Shape;30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31148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1"/>
          <p:cNvSpPr/>
          <p:nvPr/>
        </p:nvSpPr>
        <p:spPr>
          <a:xfrm>
            <a:off x="0" y="0"/>
            <a:ext cx="14630400" cy="8231100"/>
          </a:xfrm>
          <a:prstGeom prst="rect">
            <a:avLst/>
          </a:prstGeom>
          <a:solidFill>
            <a:srgbClr val="000018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1"/>
          <p:cNvSpPr/>
          <p:nvPr/>
        </p:nvSpPr>
        <p:spPr>
          <a:xfrm>
            <a:off x="599474" y="471000"/>
            <a:ext cx="9942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7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50"/>
              <a:buFont typeface="Roboto"/>
              <a:buNone/>
            </a:pPr>
            <a:r>
              <a:rPr b="0" i="0" lang="en-US" sz="335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🔍</a:t>
            </a:r>
            <a:r>
              <a:rPr b="0" i="0" lang="en-US" sz="33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US" sz="33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Insights from the Correlation Heatmap</a:t>
            </a:r>
            <a:endParaRPr b="0" i="0" sz="3350" u="none" cap="none" strike="noStrike"/>
          </a:p>
        </p:txBody>
      </p:sp>
      <p:sp>
        <p:nvSpPr>
          <p:cNvPr id="304" name="Google Shape;304;p41"/>
          <p:cNvSpPr/>
          <p:nvPr/>
        </p:nvSpPr>
        <p:spPr>
          <a:xfrm>
            <a:off x="599480" y="1434346"/>
            <a:ext cx="22362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Roboto"/>
              <a:buNone/>
            </a:pPr>
            <a:r>
              <a:rPr b="0" i="0" lang="en-US" sz="165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📌</a:t>
            </a:r>
            <a:r>
              <a:rPr b="0" i="0" lang="en-US" sz="16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US" sz="16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Attrition Correlation</a:t>
            </a:r>
            <a:endParaRPr b="0" i="0" sz="1650" u="none" cap="none" strike="noStrike"/>
          </a:p>
        </p:txBody>
      </p:sp>
      <p:sp>
        <p:nvSpPr>
          <p:cNvPr id="305" name="Google Shape;305;p41"/>
          <p:cNvSpPr/>
          <p:nvPr/>
        </p:nvSpPr>
        <p:spPr>
          <a:xfrm>
            <a:off x="599480" y="1873091"/>
            <a:ext cx="65067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38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300"/>
              <a:buFont typeface="Roboto"/>
              <a:buNone/>
            </a:pPr>
            <a:r>
              <a:rPr b="1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Job Level</a:t>
            </a:r>
            <a:r>
              <a:rPr b="0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shows a </a:t>
            </a:r>
            <a:r>
              <a:rPr b="1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moderate negative correlation</a:t>
            </a:r>
            <a:r>
              <a:rPr b="0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with Attrition (-0.31), meaning employees at </a:t>
            </a:r>
            <a:r>
              <a:rPr b="1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higher job levels are less likely to leave</a:t>
            </a:r>
            <a:r>
              <a:rPr b="0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300" u="none" cap="none" strike="noStrike"/>
          </a:p>
        </p:txBody>
      </p:sp>
      <p:sp>
        <p:nvSpPr>
          <p:cNvPr id="306" name="Google Shape;306;p41"/>
          <p:cNvSpPr/>
          <p:nvPr/>
        </p:nvSpPr>
        <p:spPr>
          <a:xfrm>
            <a:off x="599480" y="2481143"/>
            <a:ext cx="65067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38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300"/>
              <a:buFont typeface="Roboto"/>
              <a:buNone/>
            </a:pPr>
            <a:r>
              <a:rPr b="1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Remote Work</a:t>
            </a:r>
            <a:r>
              <a:rPr b="0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(0.22) and </a:t>
            </a:r>
            <a:r>
              <a:rPr b="1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Salary_Performance_Ratio</a:t>
            </a:r>
            <a:r>
              <a:rPr b="0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(0.21) have </a:t>
            </a:r>
            <a:r>
              <a:rPr b="1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positive correlations</a:t>
            </a:r>
            <a:r>
              <a:rPr b="0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, indicating these employees are </a:t>
            </a:r>
            <a:r>
              <a:rPr b="1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slightly more likely to leave</a:t>
            </a:r>
            <a:r>
              <a:rPr b="0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300" u="none" cap="none" strike="noStrike"/>
          </a:p>
        </p:txBody>
      </p:sp>
      <p:sp>
        <p:nvSpPr>
          <p:cNvPr id="307" name="Google Shape;307;p41"/>
          <p:cNvSpPr/>
          <p:nvPr/>
        </p:nvSpPr>
        <p:spPr>
          <a:xfrm>
            <a:off x="599480" y="3089196"/>
            <a:ext cx="6506700" cy="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38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300"/>
              <a:buFont typeface="Roboto"/>
              <a:buNone/>
            </a:pPr>
            <a:r>
              <a:rPr b="1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Performance Rating</a:t>
            </a:r>
            <a:r>
              <a:rPr b="0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(-0.03) and </a:t>
            </a:r>
            <a:r>
              <a:rPr b="1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Income_JobLevel_Ratio</a:t>
            </a:r>
            <a:r>
              <a:rPr b="0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(-0.22) show </a:t>
            </a:r>
            <a:r>
              <a:rPr b="1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negative relationships</a:t>
            </a:r>
            <a:r>
              <a:rPr b="0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, implying that </a:t>
            </a:r>
            <a:r>
              <a:rPr b="1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better-rated or more fairly compensated employees are less likely to leave</a:t>
            </a:r>
            <a:r>
              <a:rPr b="0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300" u="none" cap="none" strike="noStrike"/>
          </a:p>
        </p:txBody>
      </p:sp>
      <p:sp>
        <p:nvSpPr>
          <p:cNvPr id="308" name="Google Shape;308;p41"/>
          <p:cNvSpPr/>
          <p:nvPr/>
        </p:nvSpPr>
        <p:spPr>
          <a:xfrm>
            <a:off x="599480" y="3971330"/>
            <a:ext cx="65067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38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300"/>
              <a:buFont typeface="Roboto"/>
              <a:buNone/>
            </a:pPr>
            <a:r>
              <a:rPr b="1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Marital Status</a:t>
            </a:r>
            <a:r>
              <a:rPr b="0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has a </a:t>
            </a:r>
            <a:r>
              <a:rPr b="1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moderate negative correlation</a:t>
            </a:r>
            <a:r>
              <a:rPr b="0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with Attrition (-0.23), indicating married employees are </a:t>
            </a:r>
            <a:r>
              <a:rPr b="1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less likely to attrition</a:t>
            </a:r>
            <a:r>
              <a:rPr b="0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300" u="none" cap="none" strike="noStrike"/>
          </a:p>
        </p:txBody>
      </p:sp>
      <p:sp>
        <p:nvSpPr>
          <p:cNvPr id="309" name="Google Shape;309;p41"/>
          <p:cNvSpPr/>
          <p:nvPr/>
        </p:nvSpPr>
        <p:spPr>
          <a:xfrm>
            <a:off x="7531775" y="1434346"/>
            <a:ext cx="3495794" cy="2675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Roboto"/>
              <a:buNone/>
            </a:pPr>
            <a:r>
              <a:rPr b="0" i="0" lang="en-US" sz="165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💡</a:t>
            </a:r>
            <a:r>
              <a:rPr b="0" i="0" lang="en-US" sz="16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US" sz="16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Strong Feature Interrelationships</a:t>
            </a:r>
            <a:endParaRPr b="0" i="0" sz="1650" u="none" cap="none" strike="noStrike"/>
          </a:p>
        </p:txBody>
      </p:sp>
      <p:sp>
        <p:nvSpPr>
          <p:cNvPr id="310" name="Google Shape;310;p41"/>
          <p:cNvSpPr/>
          <p:nvPr/>
        </p:nvSpPr>
        <p:spPr>
          <a:xfrm>
            <a:off x="7531775" y="1873091"/>
            <a:ext cx="6506766" cy="2740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38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300"/>
              <a:buFont typeface="Roboto"/>
              <a:buNone/>
            </a:pPr>
            <a:r>
              <a:rPr b="1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Performance Rating</a:t>
            </a:r>
            <a:r>
              <a:rPr b="0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is </a:t>
            </a:r>
            <a:r>
              <a:rPr b="1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strongly negatively correlated</a:t>
            </a:r>
            <a:r>
              <a:rPr b="0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with both:</a:t>
            </a:r>
            <a:endParaRPr b="0" i="0" sz="1300" u="none" cap="none" strike="noStrike"/>
          </a:p>
        </p:txBody>
      </p:sp>
      <p:sp>
        <p:nvSpPr>
          <p:cNvPr id="311" name="Google Shape;311;p41"/>
          <p:cNvSpPr/>
          <p:nvPr/>
        </p:nvSpPr>
        <p:spPr>
          <a:xfrm>
            <a:off x="7531775" y="2207062"/>
            <a:ext cx="6506766" cy="2740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l">
              <a:lnSpc>
                <a:spcPct val="16538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300"/>
              <a:buFont typeface="Roboto"/>
              <a:buNone/>
            </a:pPr>
            <a:r>
              <a:rPr b="1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Salary_Performance_Ratio</a:t>
            </a:r>
            <a:r>
              <a:rPr b="0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(-0.76)</a:t>
            </a:r>
            <a:endParaRPr b="0" i="0" sz="1300" u="none" cap="none" strike="noStrike"/>
          </a:p>
        </p:txBody>
      </p:sp>
      <p:sp>
        <p:nvSpPr>
          <p:cNvPr id="312" name="Google Shape;312;p41"/>
          <p:cNvSpPr/>
          <p:nvPr/>
        </p:nvSpPr>
        <p:spPr>
          <a:xfrm>
            <a:off x="7531775" y="2541032"/>
            <a:ext cx="6506766" cy="2740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l">
              <a:lnSpc>
                <a:spcPct val="16538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300"/>
              <a:buFont typeface="Roboto"/>
              <a:buNone/>
            </a:pPr>
            <a:r>
              <a:rPr b="1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Income_JobLevel_Ratio</a:t>
            </a:r>
            <a:r>
              <a:rPr b="0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(-0.76)</a:t>
            </a:r>
            <a:endParaRPr b="0" i="0" sz="1300" u="none" cap="none" strike="noStrike"/>
          </a:p>
        </p:txBody>
      </p:sp>
      <p:sp>
        <p:nvSpPr>
          <p:cNvPr id="313" name="Google Shape;313;p41"/>
          <p:cNvSpPr/>
          <p:nvPr/>
        </p:nvSpPr>
        <p:spPr>
          <a:xfrm>
            <a:off x="7531775" y="2875000"/>
            <a:ext cx="66156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38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300"/>
              <a:buFont typeface="Roboto"/>
              <a:buNone/>
            </a:pPr>
            <a:r>
              <a:rPr b="1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Job Satisfaction</a:t>
            </a:r>
            <a:r>
              <a:rPr b="0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WorkLife_Satisfaction_Score</a:t>
            </a:r>
            <a:r>
              <a:rPr b="0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are </a:t>
            </a:r>
            <a:r>
              <a:rPr b="1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strongly positively correlated</a:t>
            </a:r>
            <a:r>
              <a:rPr b="0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(0.76).</a:t>
            </a:r>
            <a:endParaRPr b="0" i="0" sz="1300" u="none" cap="none" strike="noStrike"/>
          </a:p>
        </p:txBody>
      </p:sp>
      <p:sp>
        <p:nvSpPr>
          <p:cNvPr id="314" name="Google Shape;314;p41"/>
          <p:cNvSpPr/>
          <p:nvPr/>
        </p:nvSpPr>
        <p:spPr>
          <a:xfrm>
            <a:off x="7531775" y="3594378"/>
            <a:ext cx="2180987" cy="2675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Roboto"/>
              <a:buNone/>
            </a:pPr>
            <a:r>
              <a:rPr b="0" i="0" lang="en-US" sz="165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📎</a:t>
            </a:r>
            <a:r>
              <a:rPr b="0" i="0" lang="en-US" sz="16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US" sz="16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Other Observations</a:t>
            </a:r>
            <a:endParaRPr b="0" i="0" sz="1650" u="none" cap="none" strike="noStrike"/>
          </a:p>
        </p:txBody>
      </p:sp>
      <p:sp>
        <p:nvSpPr>
          <p:cNvPr id="315" name="Google Shape;315;p41"/>
          <p:cNvSpPr/>
          <p:nvPr/>
        </p:nvSpPr>
        <p:spPr>
          <a:xfrm>
            <a:off x="7531775" y="4033123"/>
            <a:ext cx="6506766" cy="2740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38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300"/>
              <a:buFont typeface="Roboto"/>
              <a:buNone/>
            </a:pPr>
            <a:r>
              <a:rPr b="1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Tenure_Group</a:t>
            </a:r>
            <a:r>
              <a:rPr b="0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Years at Company</a:t>
            </a:r>
            <a:r>
              <a:rPr b="0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are moderately correlated (0.49).</a:t>
            </a:r>
            <a:endParaRPr b="0" i="0" sz="1300" u="none" cap="none" strike="noStrike"/>
          </a:p>
        </p:txBody>
      </p:sp>
      <p:sp>
        <p:nvSpPr>
          <p:cNvPr id="316" name="Google Shape;316;p41"/>
          <p:cNvSpPr/>
          <p:nvPr/>
        </p:nvSpPr>
        <p:spPr>
          <a:xfrm>
            <a:off x="7531775" y="4367093"/>
            <a:ext cx="6506766" cy="2740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38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300"/>
              <a:buFont typeface="Roboto"/>
              <a:buNone/>
            </a:pPr>
            <a:r>
              <a:rPr b="1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Monthly Income</a:t>
            </a:r>
            <a:r>
              <a:rPr b="0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correlates moderately with:</a:t>
            </a:r>
            <a:endParaRPr b="0" i="0" sz="1300" u="none" cap="none" strike="noStrike"/>
          </a:p>
        </p:txBody>
      </p:sp>
      <p:sp>
        <p:nvSpPr>
          <p:cNvPr id="317" name="Google Shape;317;p41"/>
          <p:cNvSpPr/>
          <p:nvPr/>
        </p:nvSpPr>
        <p:spPr>
          <a:xfrm>
            <a:off x="7531775" y="4701064"/>
            <a:ext cx="6506766" cy="2740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l">
              <a:lnSpc>
                <a:spcPct val="16538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300"/>
              <a:buFont typeface="Roboto"/>
              <a:buNone/>
            </a:pPr>
            <a:r>
              <a:rPr b="1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Job Role</a:t>
            </a:r>
            <a:r>
              <a:rPr b="0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(0.55)</a:t>
            </a:r>
            <a:endParaRPr b="0" i="0" sz="1300" u="none" cap="none" strike="noStrike"/>
          </a:p>
        </p:txBody>
      </p:sp>
      <p:sp>
        <p:nvSpPr>
          <p:cNvPr id="318" name="Google Shape;318;p41"/>
          <p:cNvSpPr/>
          <p:nvPr/>
        </p:nvSpPr>
        <p:spPr>
          <a:xfrm>
            <a:off x="7531775" y="5035034"/>
            <a:ext cx="6506766" cy="2740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l">
              <a:lnSpc>
                <a:spcPct val="16538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300"/>
              <a:buFont typeface="Roboto"/>
              <a:buNone/>
            </a:pPr>
            <a:r>
              <a:rPr b="1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Salary_Performance_Ratio</a:t>
            </a:r>
            <a:r>
              <a:rPr b="0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(0.57)</a:t>
            </a:r>
            <a:endParaRPr b="0" i="0" sz="1300" u="none" cap="none" strike="noStrike"/>
          </a:p>
        </p:txBody>
      </p:sp>
      <p:sp>
        <p:nvSpPr>
          <p:cNvPr id="319" name="Google Shape;319;p41"/>
          <p:cNvSpPr/>
          <p:nvPr/>
        </p:nvSpPr>
        <p:spPr>
          <a:xfrm>
            <a:off x="7531775" y="5369004"/>
            <a:ext cx="6506766" cy="2740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0" marR="0" rtl="0" algn="l">
              <a:lnSpc>
                <a:spcPct val="16538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300"/>
              <a:buFont typeface="Roboto"/>
              <a:buNone/>
            </a:pPr>
            <a:r>
              <a:rPr b="1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Income_JobLevel_Ratio</a:t>
            </a:r>
            <a:r>
              <a:rPr b="0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(0.56)</a:t>
            </a:r>
            <a:endParaRPr b="0" i="0" sz="1300" u="none" cap="none" strike="noStrike"/>
          </a:p>
        </p:txBody>
      </p:sp>
      <p:sp>
        <p:nvSpPr>
          <p:cNvPr id="320" name="Google Shape;320;p41"/>
          <p:cNvSpPr/>
          <p:nvPr/>
        </p:nvSpPr>
        <p:spPr>
          <a:xfrm>
            <a:off x="599480" y="5959793"/>
            <a:ext cx="2767608" cy="2675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Roboto"/>
              <a:buNone/>
            </a:pPr>
            <a:r>
              <a:rPr b="0" i="0" lang="en-US" sz="165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💬</a:t>
            </a:r>
            <a:r>
              <a:rPr b="0" i="0" lang="en-US" sz="16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US" sz="16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Talking Points</a:t>
            </a:r>
            <a:endParaRPr b="0" i="0" sz="1650" u="none" cap="none" strike="noStrike"/>
          </a:p>
        </p:txBody>
      </p:sp>
      <p:sp>
        <p:nvSpPr>
          <p:cNvPr id="321" name="Google Shape;321;p41"/>
          <p:cNvSpPr/>
          <p:nvPr/>
        </p:nvSpPr>
        <p:spPr>
          <a:xfrm>
            <a:off x="599480" y="6484144"/>
            <a:ext cx="134313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38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300"/>
              <a:buFont typeface="Roboto"/>
              <a:buNone/>
            </a:pPr>
            <a:r>
              <a:rPr b="0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Focus on </a:t>
            </a:r>
            <a:r>
              <a:rPr b="1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Job Level</a:t>
            </a:r>
            <a:r>
              <a:rPr b="0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Remote Work</a:t>
            </a:r>
            <a:r>
              <a:rPr b="0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, and </a:t>
            </a:r>
            <a:r>
              <a:rPr b="1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Compensation Ratios</a:t>
            </a:r>
            <a:r>
              <a:rPr b="0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as important features for attrition prediction.</a:t>
            </a:r>
            <a:endParaRPr b="0" i="0" sz="1300" u="none" cap="none" strike="noStrike"/>
          </a:p>
        </p:txBody>
      </p:sp>
      <p:sp>
        <p:nvSpPr>
          <p:cNvPr id="322" name="Google Shape;322;p41"/>
          <p:cNvSpPr/>
          <p:nvPr/>
        </p:nvSpPr>
        <p:spPr>
          <a:xfrm>
            <a:off x="599480" y="6818114"/>
            <a:ext cx="134313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38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300"/>
              <a:buFont typeface="Roboto"/>
              <a:buNone/>
            </a:pPr>
            <a:r>
              <a:rPr b="0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Consider </a:t>
            </a:r>
            <a:r>
              <a:rPr b="1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dropping one of the correlated salary metrics</a:t>
            </a:r>
            <a:r>
              <a:rPr b="0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to avoid redundancy.</a:t>
            </a:r>
            <a:endParaRPr b="0" i="0" sz="1300" u="none" cap="none" strike="noStrike"/>
          </a:p>
        </p:txBody>
      </p:sp>
      <p:sp>
        <p:nvSpPr>
          <p:cNvPr id="323" name="Google Shape;323;p41"/>
          <p:cNvSpPr/>
          <p:nvPr/>
        </p:nvSpPr>
        <p:spPr>
          <a:xfrm>
            <a:off x="599480" y="7152084"/>
            <a:ext cx="134313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38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300"/>
              <a:buFont typeface="Roboto"/>
              <a:buNone/>
            </a:pPr>
            <a:r>
              <a:rPr b="0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Support retention by </a:t>
            </a:r>
            <a:r>
              <a:rPr b="1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improving compensation fairness and remote work policies</a:t>
            </a:r>
            <a:r>
              <a:rPr b="0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300" u="none" cap="none" strike="noStrike"/>
          </a:p>
        </p:txBody>
      </p:sp>
      <p:sp>
        <p:nvSpPr>
          <p:cNvPr id="324" name="Google Shape;324;p41"/>
          <p:cNvSpPr/>
          <p:nvPr/>
        </p:nvSpPr>
        <p:spPr>
          <a:xfrm>
            <a:off x="599480" y="7486055"/>
            <a:ext cx="134313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38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300"/>
              <a:buFont typeface="Roboto"/>
              <a:buNone/>
            </a:pPr>
            <a:r>
              <a:rPr b="1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Marital Status</a:t>
            </a:r>
            <a:r>
              <a:rPr b="0" i="0" lang="en-US" sz="13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might serve as a relevant demographic indicator in attrition risk analysis.</a:t>
            </a:r>
            <a:endParaRPr b="0" i="0" sz="1300" u="none" cap="none" strike="noStrike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9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6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3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7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4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1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8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2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9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6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3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2"/>
          <p:cNvSpPr/>
          <p:nvPr/>
        </p:nvSpPr>
        <p:spPr>
          <a:xfrm>
            <a:off x="793790" y="1317188"/>
            <a:ext cx="11174254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Advanced Data Analysis &amp; Feature Selection</a:t>
            </a:r>
            <a:endParaRPr b="0" i="0" sz="4450" u="none" cap="none" strike="noStrike"/>
          </a:p>
        </p:txBody>
      </p:sp>
      <p:pic>
        <p:nvPicPr>
          <p:cNvPr descr="preencoded.png" id="331" name="Google Shape;33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479596"/>
            <a:ext cx="4158615" cy="2570202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2"/>
          <p:cNvSpPr/>
          <p:nvPr/>
        </p:nvSpPr>
        <p:spPr>
          <a:xfrm>
            <a:off x="793790" y="533328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Roboto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T-Test Insights</a:t>
            </a:r>
            <a:endParaRPr b="0" i="0" sz="2200" u="none" cap="none" strike="noStrike"/>
          </a:p>
        </p:txBody>
      </p:sp>
      <p:sp>
        <p:nvSpPr>
          <p:cNvPr id="333" name="Google Shape;333;p42"/>
          <p:cNvSpPr/>
          <p:nvPr/>
        </p:nvSpPr>
        <p:spPr>
          <a:xfrm>
            <a:off x="793790" y="5823704"/>
            <a:ext cx="415861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Significant features include Gender, Work-Life Balance, Job Satisfaction, and Job Level.</a:t>
            </a:r>
            <a:endParaRPr b="0" i="0" sz="1750" u="none" cap="none" strike="noStrike"/>
          </a:p>
        </p:txBody>
      </p:sp>
      <p:pic>
        <p:nvPicPr>
          <p:cNvPr descr="preencoded.png" id="334" name="Google Shape;334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5893" y="2479596"/>
            <a:ext cx="4158615" cy="2570202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2"/>
          <p:cNvSpPr/>
          <p:nvPr/>
        </p:nvSpPr>
        <p:spPr>
          <a:xfrm>
            <a:off x="5235893" y="533328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Roboto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ANOVA Findings</a:t>
            </a:r>
            <a:endParaRPr b="0" i="0" sz="2200" u="none" cap="none" strike="noStrike"/>
          </a:p>
        </p:txBody>
      </p:sp>
      <p:sp>
        <p:nvSpPr>
          <p:cNvPr id="336" name="Google Shape;336;p42"/>
          <p:cNvSpPr/>
          <p:nvPr/>
        </p:nvSpPr>
        <p:spPr>
          <a:xfrm>
            <a:off x="5235893" y="5823704"/>
            <a:ext cx="415861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Confirms impact of Marital Status, Performance Rating, and Remote Work on attrition.</a:t>
            </a:r>
            <a:endParaRPr b="0" i="0" sz="1750" u="none" cap="none" strike="noStrike"/>
          </a:p>
        </p:txBody>
      </p:sp>
      <p:pic>
        <p:nvPicPr>
          <p:cNvPr descr="preencoded.png" id="337" name="Google Shape;337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77995" y="2479596"/>
            <a:ext cx="4158615" cy="2570202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2"/>
          <p:cNvSpPr/>
          <p:nvPr/>
        </p:nvSpPr>
        <p:spPr>
          <a:xfrm>
            <a:off x="9677995" y="533328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Roboto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Chi-Squared Test</a:t>
            </a:r>
            <a:endParaRPr b="0" i="0" sz="2200" u="none" cap="none" strike="noStrike"/>
          </a:p>
        </p:txBody>
      </p:sp>
      <p:sp>
        <p:nvSpPr>
          <p:cNvPr id="339" name="Google Shape;339;p42"/>
          <p:cNvSpPr/>
          <p:nvPr/>
        </p:nvSpPr>
        <p:spPr>
          <a:xfrm>
            <a:off x="9677995" y="5823704"/>
            <a:ext cx="415861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Age, Number of Promotions, and Company Reputation strongly relate to attrition likelihood.</a:t>
            </a:r>
            <a:endParaRPr b="0" i="0" sz="1750" u="none" cap="none" strike="noStrike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2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9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45" name="Google Shape;34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4075" y="1423675"/>
            <a:ext cx="12386325" cy="6805924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3"/>
          <p:cNvSpPr/>
          <p:nvPr/>
        </p:nvSpPr>
        <p:spPr>
          <a:xfrm>
            <a:off x="85345" y="247410"/>
            <a:ext cx="65403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Roboto"/>
              <a:buNone/>
            </a:pPr>
            <a:r>
              <a:rPr b="0" i="0" lang="en-US" sz="195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🚀</a:t>
            </a:r>
            <a:r>
              <a:rPr b="0" i="0" lang="en-US" sz="19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Top 5 Selected Features (SelectKBest - ANOVA F-test): </a:t>
            </a:r>
            <a:endParaRPr b="0" i="0" sz="1950" u="none" cap="none" strike="noStrike"/>
          </a:p>
        </p:txBody>
      </p:sp>
      <p:sp>
        <p:nvSpPr>
          <p:cNvPr id="347" name="Google Shape;347;p43"/>
          <p:cNvSpPr/>
          <p:nvPr/>
        </p:nvSpPr>
        <p:spPr>
          <a:xfrm>
            <a:off x="-5" y="740099"/>
            <a:ext cx="82914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Roboto"/>
              <a:buNone/>
            </a:pPr>
            <a:r>
              <a:rPr b="0" i="0" lang="en-US" sz="19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['Gender', 'Distance from Home', 'Marital Status', 'Job Level', 'Remote Work']</a:t>
            </a:r>
            <a:endParaRPr b="0" i="0" sz="1950" u="none" cap="none" strike="noStrike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3" name="Google Shape;35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4"/>
          <p:cNvSpPr/>
          <p:nvPr/>
        </p:nvSpPr>
        <p:spPr>
          <a:xfrm>
            <a:off x="793790" y="4179451"/>
            <a:ext cx="11127462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Preparation: Encoding &amp; Normalization</a:t>
            </a:r>
            <a:endParaRPr b="0" i="0" sz="4450" u="none" cap="none" strike="noStrike"/>
          </a:p>
        </p:txBody>
      </p:sp>
      <p:sp>
        <p:nvSpPr>
          <p:cNvPr id="355" name="Google Shape;355;p44"/>
          <p:cNvSpPr/>
          <p:nvPr/>
        </p:nvSpPr>
        <p:spPr>
          <a:xfrm>
            <a:off x="793790" y="5228392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4"/>
          <p:cNvSpPr/>
          <p:nvPr/>
        </p:nvSpPr>
        <p:spPr>
          <a:xfrm>
            <a:off x="1530906" y="530625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Roboto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Encoding Techniques</a:t>
            </a:r>
            <a:endParaRPr b="0" i="0" sz="2200" u="none" cap="none" strike="noStrike"/>
          </a:p>
        </p:txBody>
      </p:sp>
      <p:sp>
        <p:nvSpPr>
          <p:cNvPr id="357" name="Google Shape;357;p44"/>
          <p:cNvSpPr/>
          <p:nvPr/>
        </p:nvSpPr>
        <p:spPr>
          <a:xfrm>
            <a:off x="1530906" y="5796677"/>
            <a:ext cx="342149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Label Encoding for binary columns like Gender and Remote Work</a:t>
            </a:r>
            <a:endParaRPr b="0" i="0" sz="1750" u="none" cap="none" strike="noStrike"/>
          </a:p>
        </p:txBody>
      </p:sp>
      <p:sp>
        <p:nvSpPr>
          <p:cNvPr id="358" name="Google Shape;358;p44"/>
          <p:cNvSpPr/>
          <p:nvPr/>
        </p:nvSpPr>
        <p:spPr>
          <a:xfrm>
            <a:off x="5235893" y="5228392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4"/>
          <p:cNvSpPr/>
          <p:nvPr/>
        </p:nvSpPr>
        <p:spPr>
          <a:xfrm>
            <a:off x="5973008" y="530625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Roboto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Normalization</a:t>
            </a:r>
            <a:endParaRPr b="0" i="0" sz="2200" u="none" cap="none" strike="noStrike"/>
          </a:p>
        </p:txBody>
      </p:sp>
      <p:sp>
        <p:nvSpPr>
          <p:cNvPr id="360" name="Google Shape;360;p44"/>
          <p:cNvSpPr/>
          <p:nvPr/>
        </p:nvSpPr>
        <p:spPr>
          <a:xfrm>
            <a:off x="5973008" y="5796677"/>
            <a:ext cx="342149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Applied to numerical features to ensure compatibility with machine learning algorithms.</a:t>
            </a:r>
            <a:endParaRPr b="0" i="0" sz="1750" u="none" cap="none" strike="noStrike"/>
          </a:p>
        </p:txBody>
      </p:sp>
      <p:sp>
        <p:nvSpPr>
          <p:cNvPr id="361" name="Google Shape;361;p44"/>
          <p:cNvSpPr/>
          <p:nvPr/>
        </p:nvSpPr>
        <p:spPr>
          <a:xfrm>
            <a:off x="9677995" y="5228392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4"/>
          <p:cNvSpPr/>
          <p:nvPr/>
        </p:nvSpPr>
        <p:spPr>
          <a:xfrm>
            <a:off x="10415111" y="530625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Roboto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Purpose</a:t>
            </a:r>
            <a:endParaRPr b="0" i="0" sz="2200" u="none" cap="none" strike="noStrike"/>
          </a:p>
        </p:txBody>
      </p:sp>
      <p:sp>
        <p:nvSpPr>
          <p:cNvPr id="363" name="Google Shape;363;p44"/>
          <p:cNvSpPr/>
          <p:nvPr/>
        </p:nvSpPr>
        <p:spPr>
          <a:xfrm>
            <a:off x="10415111" y="5796677"/>
            <a:ext cx="342149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Prepare data for effective model training and accurate predictions.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69" name="Google Shape;36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957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5"/>
          <p:cNvSpPr/>
          <p:nvPr/>
        </p:nvSpPr>
        <p:spPr>
          <a:xfrm>
            <a:off x="779383" y="612338"/>
            <a:ext cx="7585234" cy="13918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50"/>
              <a:buFont typeface="Roboto"/>
              <a:buNone/>
            </a:pPr>
            <a:r>
              <a:rPr b="0" i="0" lang="en-US" sz="43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Machine Learning Model Development</a:t>
            </a:r>
            <a:endParaRPr b="0" i="0" sz="4350" u="none" cap="none" strike="noStrike"/>
          </a:p>
        </p:txBody>
      </p:sp>
      <p:grpSp>
        <p:nvGrpSpPr>
          <p:cNvPr id="371" name="Google Shape;371;p45"/>
          <p:cNvGrpSpPr/>
          <p:nvPr/>
        </p:nvGrpSpPr>
        <p:grpSpPr>
          <a:xfrm>
            <a:off x="779383" y="2899107"/>
            <a:ext cx="3521035" cy="3762732"/>
            <a:chOff x="779383" y="2538532"/>
            <a:chExt cx="3521035" cy="3762732"/>
          </a:xfrm>
        </p:grpSpPr>
        <p:sp>
          <p:nvSpPr>
            <p:cNvPr id="372" name="Google Shape;372;p45"/>
            <p:cNvSpPr/>
            <p:nvPr/>
          </p:nvSpPr>
          <p:spPr>
            <a:xfrm>
              <a:off x="779383" y="2538532"/>
              <a:ext cx="3521035" cy="17811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1750"/>
                <a:buFont typeface="Roboto"/>
                <a:buNone/>
              </a:pPr>
              <a:r>
                <a:rPr b="0" i="0" lang="en-US" sz="1750" u="none" cap="none" strike="noStrike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Employee attrition impacts productivity and organizational stability significantly. Developing a predictive model helps identify at risk employees early.</a:t>
              </a:r>
              <a:endParaRPr b="0" i="0" sz="1750" u="none" cap="none" strike="noStrike"/>
            </a:p>
          </p:txBody>
        </p:sp>
        <p:sp>
          <p:nvSpPr>
            <p:cNvPr id="373" name="Google Shape;373;p45"/>
            <p:cNvSpPr/>
            <p:nvPr/>
          </p:nvSpPr>
          <p:spPr>
            <a:xfrm>
              <a:off x="779383" y="4520089"/>
              <a:ext cx="3521035" cy="17811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1750"/>
                <a:buFont typeface="Roboto"/>
                <a:buNone/>
              </a:pPr>
              <a:r>
                <a:rPr b="0" i="0" lang="en-US" sz="1750" u="none" cap="none" strike="noStrike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Our approach leverages historical data to train algorithms that forecast attrition trends. This process enhances proactive retention strategies.</a:t>
              </a:r>
              <a:endParaRPr b="0" i="0" sz="1750" u="none" cap="none" strike="noStrike"/>
            </a:p>
          </p:txBody>
        </p:sp>
      </p:grpSp>
      <p:grpSp>
        <p:nvGrpSpPr>
          <p:cNvPr id="374" name="Google Shape;374;p45"/>
          <p:cNvGrpSpPr/>
          <p:nvPr/>
        </p:nvGrpSpPr>
        <p:grpSpPr>
          <a:xfrm>
            <a:off x="4851202" y="2538520"/>
            <a:ext cx="3521035" cy="2099786"/>
            <a:chOff x="4851202" y="2588657"/>
            <a:chExt cx="3521035" cy="2099786"/>
          </a:xfrm>
        </p:grpSpPr>
        <p:sp>
          <p:nvSpPr>
            <p:cNvPr id="375" name="Google Shape;375;p45"/>
            <p:cNvSpPr/>
            <p:nvPr/>
          </p:nvSpPr>
          <p:spPr>
            <a:xfrm>
              <a:off x="4851202" y="2588657"/>
              <a:ext cx="3521035" cy="2099786"/>
            </a:xfrm>
            <a:prstGeom prst="roundRect">
              <a:avLst>
                <a:gd fmla="val 4455" name="adj"/>
              </a:avLst>
            </a:prstGeom>
            <a:solidFill>
              <a:srgbClr val="182567"/>
            </a:solidFill>
            <a:ln cap="flat" cmpd="sng" w="9525">
              <a:solidFill>
                <a:srgbClr val="313E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45"/>
            <p:cNvSpPr/>
            <p:nvPr/>
          </p:nvSpPr>
          <p:spPr>
            <a:xfrm>
              <a:off x="5081456" y="2756199"/>
              <a:ext cx="2783700" cy="3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581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2150"/>
                <a:buFont typeface="Roboto"/>
                <a:buNone/>
              </a:pPr>
              <a:r>
                <a:rPr b="0" i="0" lang="en-US" sz="2150" u="none" cap="none" strike="noStrike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Data Splitting</a:t>
              </a:r>
              <a:endParaRPr b="0" i="0" sz="2150" u="none" cap="none" strike="noStrike"/>
            </a:p>
          </p:txBody>
        </p:sp>
        <p:sp>
          <p:nvSpPr>
            <p:cNvPr id="377" name="Google Shape;377;p45"/>
            <p:cNvSpPr/>
            <p:nvPr/>
          </p:nvSpPr>
          <p:spPr>
            <a:xfrm>
              <a:off x="5081468" y="3389471"/>
              <a:ext cx="3060502" cy="10687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1750"/>
                <a:buFont typeface="Roboto"/>
                <a:buNone/>
              </a:pPr>
              <a:r>
                <a:rPr b="0" i="0" lang="en-US" sz="1750" u="none" cap="none" strike="noStrike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80% training and 20% testing sets ensured robust evaluation.</a:t>
              </a:r>
              <a:endParaRPr b="0" i="0" sz="1750" u="none" cap="none" strike="noStrike"/>
            </a:p>
          </p:txBody>
        </p:sp>
      </p:grpSp>
      <p:grpSp>
        <p:nvGrpSpPr>
          <p:cNvPr id="378" name="Google Shape;378;p45"/>
          <p:cNvGrpSpPr/>
          <p:nvPr/>
        </p:nvGrpSpPr>
        <p:grpSpPr>
          <a:xfrm>
            <a:off x="4851202" y="4911090"/>
            <a:ext cx="3521035" cy="2456021"/>
            <a:chOff x="4851202" y="4911090"/>
            <a:chExt cx="3521035" cy="2456021"/>
          </a:xfrm>
        </p:grpSpPr>
        <p:sp>
          <p:nvSpPr>
            <p:cNvPr id="379" name="Google Shape;379;p45"/>
            <p:cNvSpPr/>
            <p:nvPr/>
          </p:nvSpPr>
          <p:spPr>
            <a:xfrm>
              <a:off x="4851202" y="4911090"/>
              <a:ext cx="3521035" cy="2456021"/>
            </a:xfrm>
            <a:prstGeom prst="roundRect">
              <a:avLst>
                <a:gd fmla="val 3808" name="adj"/>
              </a:avLst>
            </a:prstGeom>
            <a:solidFill>
              <a:srgbClr val="182567"/>
            </a:solidFill>
            <a:ln cap="flat" cmpd="sng" w="9525">
              <a:solidFill>
                <a:srgbClr val="313E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45"/>
            <p:cNvSpPr/>
            <p:nvPr/>
          </p:nvSpPr>
          <p:spPr>
            <a:xfrm>
              <a:off x="5081468" y="5141357"/>
              <a:ext cx="2783681" cy="3479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581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2150"/>
                <a:buFont typeface="Roboto"/>
                <a:buNone/>
              </a:pPr>
              <a:r>
                <a:rPr b="0" i="0" lang="en-US" sz="2150" u="none" cap="none" strike="noStrike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Handling Imbalance</a:t>
              </a:r>
              <a:endParaRPr b="0" i="0" sz="2150" u="none" cap="none" strike="noStrike"/>
            </a:p>
          </p:txBody>
        </p:sp>
        <p:sp>
          <p:nvSpPr>
            <p:cNvPr id="381" name="Google Shape;381;p45"/>
            <p:cNvSpPr/>
            <p:nvPr/>
          </p:nvSpPr>
          <p:spPr>
            <a:xfrm>
              <a:off x="5081468" y="5711904"/>
              <a:ext cx="3060502" cy="14249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1750"/>
                <a:buFont typeface="Roboto"/>
                <a:buNone/>
              </a:pPr>
              <a:r>
                <a:rPr b="0" i="0" lang="en-US" sz="1750" u="none" cap="none" strike="noStrike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Applied SMOTE to balance classes at 47% attrition rate, generating synthetic samples for the minority class.</a:t>
              </a:r>
              <a:endParaRPr b="0" i="0" sz="1750" u="none" cap="none" strike="noStrike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6"/>
          <p:cNvSpPr/>
          <p:nvPr/>
        </p:nvSpPr>
        <p:spPr>
          <a:xfrm>
            <a:off x="793790" y="1534954"/>
            <a:ext cx="3402330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50"/>
              <a:buFont typeface="Roboto"/>
              <a:buNone/>
            </a:pPr>
            <a:r>
              <a:rPr b="1" i="0" lang="en-US" sz="26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 Selection</a:t>
            </a:r>
            <a:endParaRPr b="0" i="0" sz="2650" u="none" cap="none" strike="noStrike"/>
          </a:p>
        </p:txBody>
      </p:sp>
      <p:grpSp>
        <p:nvGrpSpPr>
          <p:cNvPr id="388" name="Google Shape;388;p46"/>
          <p:cNvGrpSpPr/>
          <p:nvPr/>
        </p:nvGrpSpPr>
        <p:grpSpPr>
          <a:xfrm>
            <a:off x="793790" y="2413873"/>
            <a:ext cx="13042821" cy="4280655"/>
            <a:chOff x="793790" y="2413873"/>
            <a:chExt cx="13042821" cy="4280655"/>
          </a:xfrm>
        </p:grpSpPr>
        <p:sp>
          <p:nvSpPr>
            <p:cNvPr id="389" name="Google Shape;389;p46"/>
            <p:cNvSpPr/>
            <p:nvPr/>
          </p:nvSpPr>
          <p:spPr>
            <a:xfrm>
              <a:off x="793790" y="2413873"/>
              <a:ext cx="13042821" cy="3629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1750"/>
                <a:buFont typeface="Roboto"/>
                <a:buNone/>
              </a:pPr>
              <a:r>
                <a:rPr b="1" i="0" lang="en-US" sz="1750" u="none" cap="none" strike="noStrike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Logistic Regression</a:t>
              </a:r>
              <a:r>
                <a:rPr b="0" i="0" lang="en-US" sz="1750" u="none" cap="none" strike="noStrike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: A straightforward and effective linear model commonly used for binary classification tasks.</a:t>
              </a:r>
              <a:endParaRPr b="0" i="0" sz="1750" u="none" cap="none" strike="noStrike"/>
            </a:p>
          </p:txBody>
        </p:sp>
        <p:sp>
          <p:nvSpPr>
            <p:cNvPr id="390" name="Google Shape;390;p46"/>
            <p:cNvSpPr/>
            <p:nvPr/>
          </p:nvSpPr>
          <p:spPr>
            <a:xfrm>
              <a:off x="793790" y="2856071"/>
              <a:ext cx="13042821" cy="7258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1750"/>
                <a:buFont typeface="Roboto"/>
                <a:buNone/>
              </a:pPr>
              <a:r>
                <a:rPr b="1" i="0" lang="en-US" sz="1750" u="none" cap="none" strike="noStrike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Random Forest &amp; Extra Trees</a:t>
              </a:r>
              <a:r>
                <a:rPr b="0" i="0" lang="en-US" sz="1750" u="none" cap="none" strike="noStrike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: Ensemble methods that combine multiple decision trees to enhance predictive accuracy and robustness.</a:t>
              </a:r>
              <a:endParaRPr b="0" i="0" sz="1750" u="none" cap="none" strike="noStrike"/>
            </a:p>
          </p:txBody>
        </p:sp>
        <p:sp>
          <p:nvSpPr>
            <p:cNvPr id="391" name="Google Shape;391;p46"/>
            <p:cNvSpPr/>
            <p:nvPr/>
          </p:nvSpPr>
          <p:spPr>
            <a:xfrm>
              <a:off x="793790" y="3661172"/>
              <a:ext cx="13042821" cy="7258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1750"/>
                <a:buFont typeface="Roboto"/>
                <a:buNone/>
              </a:pPr>
              <a:r>
                <a:rPr b="1" i="0" lang="en-US" sz="1750" u="none" cap="none" strike="noStrike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XGBoost, Gradient Boosting, LightGBM, &amp; CatBoost</a:t>
              </a:r>
              <a:r>
                <a:rPr b="0" i="0" lang="en-US" sz="1750" u="none" cap="none" strike="noStrike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: State-of-the-art boosting algorithms designed for high performance and speed in complex datasets.</a:t>
              </a:r>
              <a:endParaRPr b="0" i="0" sz="1750" u="none" cap="none" strike="noStrike"/>
            </a:p>
          </p:txBody>
        </p:sp>
        <p:sp>
          <p:nvSpPr>
            <p:cNvPr id="392" name="Google Shape;392;p46"/>
            <p:cNvSpPr/>
            <p:nvPr/>
          </p:nvSpPr>
          <p:spPr>
            <a:xfrm>
              <a:off x="793790" y="4466273"/>
              <a:ext cx="13042821" cy="7258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1750"/>
                <a:buFont typeface="Roboto"/>
                <a:buNone/>
              </a:pPr>
              <a:r>
                <a:rPr b="1" i="0" lang="en-US" sz="1750" u="none" cap="none" strike="noStrike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K-Nearest Neighbors (KNN)</a:t>
              </a:r>
              <a:r>
                <a:rPr b="0" i="0" lang="en-US" sz="1750" u="none" cap="none" strike="noStrike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: A non-parametric, instance-based approach that excels at modeling non-linear decision boundaries.</a:t>
              </a:r>
              <a:endParaRPr b="0" i="0" sz="1750" u="none" cap="none" strike="noStrike"/>
            </a:p>
          </p:txBody>
        </p:sp>
        <p:sp>
          <p:nvSpPr>
            <p:cNvPr id="393" name="Google Shape;393;p46"/>
            <p:cNvSpPr/>
            <p:nvPr/>
          </p:nvSpPr>
          <p:spPr>
            <a:xfrm>
              <a:off x="793790" y="5271373"/>
              <a:ext cx="13042821" cy="3629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1750"/>
                <a:buFont typeface="Roboto"/>
                <a:buNone/>
              </a:pPr>
              <a:r>
                <a:rPr b="1" i="0" lang="en-US" sz="1750" u="none" cap="none" strike="noStrike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Decision Tree</a:t>
              </a:r>
              <a:r>
                <a:rPr b="0" i="0" lang="en-US" sz="1750" u="none" cap="none" strike="noStrike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: An interpretable model offering transparent decision-making through hierarchical decision paths.</a:t>
              </a:r>
              <a:endParaRPr b="0" i="0" sz="1750" u="none" cap="none" strike="noStrike"/>
            </a:p>
          </p:txBody>
        </p:sp>
        <p:sp>
          <p:nvSpPr>
            <p:cNvPr id="394" name="Google Shape;394;p46"/>
            <p:cNvSpPr/>
            <p:nvPr/>
          </p:nvSpPr>
          <p:spPr>
            <a:xfrm>
              <a:off x="793790" y="5713571"/>
              <a:ext cx="13042821" cy="3629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1750"/>
                <a:buFont typeface="Roboto"/>
                <a:buNone/>
              </a:pPr>
              <a:r>
                <a:rPr b="1" i="0" lang="en-US" sz="1750" u="none" cap="none" strike="noStrike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Bagging &amp; AdaBoost</a:t>
              </a:r>
              <a:r>
                <a:rPr b="0" i="0" lang="en-US" sz="1750" u="none" cap="none" strike="noStrike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: Ensemble techniques that improve stability and reduce variance by combining multiple weak learners.</a:t>
              </a:r>
              <a:endParaRPr b="0" i="0" sz="1750" u="none" cap="none" strike="noStrike"/>
            </a:p>
          </p:txBody>
        </p:sp>
        <p:sp>
          <p:nvSpPr>
            <p:cNvPr id="395" name="Google Shape;395;p46"/>
            <p:cNvSpPr/>
            <p:nvPr/>
          </p:nvSpPr>
          <p:spPr>
            <a:xfrm>
              <a:off x="793790" y="6331625"/>
              <a:ext cx="13042821" cy="3629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1750"/>
                <a:buFont typeface="Roboto"/>
                <a:buNone/>
              </a:pPr>
              <a:r>
                <a:rPr b="0" i="0" lang="en-US" sz="1750" u="none" cap="none" strike="noStrike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All models were thoroughly evaluated using key performance metrics to identify the most suitable candidates for deployment.</a:t>
              </a:r>
              <a:endParaRPr b="0" i="0" sz="1750" u="none" cap="none" strike="noStrike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7"/>
          <p:cNvSpPr/>
          <p:nvPr/>
        </p:nvSpPr>
        <p:spPr>
          <a:xfrm>
            <a:off x="321023" y="112824"/>
            <a:ext cx="62190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Baseline Training Model Accuracy</a:t>
            </a:r>
            <a:endParaRPr b="0" i="0" sz="3200" u="none" cap="none" strike="noStrike"/>
          </a:p>
        </p:txBody>
      </p:sp>
      <p:pic>
        <p:nvPicPr>
          <p:cNvPr descr="preencoded.png" id="402" name="Google Shape;40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66075"/>
            <a:ext cx="14630400" cy="726352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7"/>
          <p:cNvSpPr/>
          <p:nvPr/>
        </p:nvSpPr>
        <p:spPr>
          <a:xfrm>
            <a:off x="108900" y="664850"/>
            <a:ext cx="142506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250"/>
              <a:buFont typeface="Roboto"/>
              <a:buNone/>
            </a:pPr>
            <a:r>
              <a:rPr b="0" i="0" lang="en-US" sz="15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CatBoost achieved the highest baseline accuracy at 75.81%. It excels in handling categorical features automatically and offers robust performance on complex datasets.</a:t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8"/>
          <p:cNvSpPr/>
          <p:nvPr/>
        </p:nvSpPr>
        <p:spPr>
          <a:xfrm>
            <a:off x="127273" y="-1"/>
            <a:ext cx="96585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Minimal Preprocessing Baseline Model Performance</a:t>
            </a:r>
            <a:endParaRPr b="0" i="0" sz="3200" u="none" cap="none" strike="noStrike"/>
          </a:p>
        </p:txBody>
      </p:sp>
      <p:pic>
        <p:nvPicPr>
          <p:cNvPr descr="preencoded.png" id="410" name="Google Shape;4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3925"/>
            <a:ext cx="14630400" cy="6965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1" name="Google Shape;411;p48"/>
          <p:cNvGrpSpPr/>
          <p:nvPr/>
        </p:nvGrpSpPr>
        <p:grpSpPr>
          <a:xfrm>
            <a:off x="127273" y="513902"/>
            <a:ext cx="13479300" cy="639938"/>
            <a:chOff x="-2" y="6956977"/>
            <a:chExt cx="13479300" cy="639938"/>
          </a:xfrm>
        </p:grpSpPr>
        <p:sp>
          <p:nvSpPr>
            <p:cNvPr id="412" name="Google Shape;412;p48"/>
            <p:cNvSpPr/>
            <p:nvPr/>
          </p:nvSpPr>
          <p:spPr>
            <a:xfrm>
              <a:off x="-2" y="6956977"/>
              <a:ext cx="134793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1250"/>
                <a:buFont typeface="Roboto"/>
                <a:buNone/>
              </a:pPr>
              <a:r>
                <a:rPr b="0" i="0" lang="en-US" sz="1550" u="none" cap="none" strike="noStrike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The highest accuracy was achieved by </a:t>
              </a:r>
              <a:r>
                <a:rPr b="1" i="0" lang="en-US" sz="1550" u="none" cap="none" strike="noStrike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Gradient Boosting</a:t>
              </a:r>
              <a:r>
                <a:rPr b="0" i="0" lang="en-US" sz="1550" u="none" cap="none" strike="noStrike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 at 73.33%.</a:t>
              </a:r>
              <a:endParaRPr b="0" i="0" sz="1550" u="none" cap="none" strike="noStrike"/>
            </a:p>
          </p:txBody>
        </p:sp>
        <p:sp>
          <p:nvSpPr>
            <p:cNvPr id="413" name="Google Shape;413;p48"/>
            <p:cNvSpPr/>
            <p:nvPr/>
          </p:nvSpPr>
          <p:spPr>
            <a:xfrm>
              <a:off x="-2" y="7333815"/>
              <a:ext cx="134793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1250"/>
                <a:buFont typeface="Roboto"/>
                <a:buNone/>
              </a:pPr>
              <a:r>
                <a:rPr b="0" i="0" lang="en-US" sz="1550" u="none" cap="none" strike="noStrike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Gradient Boosting is a powerful ensemble method that builds models sequentially to correct errors of previous models, improving prediction accuracy.</a:t>
              </a:r>
              <a:endParaRPr b="0" i="0" sz="1550" u="none" cap="none" strike="noStrike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0" name="Google Shape;13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3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31"/>
          <p:cNvSpPr/>
          <p:nvPr/>
        </p:nvSpPr>
        <p:spPr>
          <a:xfrm>
            <a:off x="793790" y="1095375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Meet the Team</a:t>
            </a:r>
            <a:endParaRPr b="0" i="0" sz="4450" u="none" cap="none" strike="noStrike"/>
          </a:p>
        </p:txBody>
      </p:sp>
      <p:sp>
        <p:nvSpPr>
          <p:cNvPr id="133" name="Google Shape;133;p31"/>
          <p:cNvSpPr/>
          <p:nvPr/>
        </p:nvSpPr>
        <p:spPr>
          <a:xfrm>
            <a:off x="1048941" y="2144316"/>
            <a:ext cx="30480" cy="4989909"/>
          </a:xfrm>
          <a:prstGeom prst="roundRect">
            <a:avLst>
              <a:gd fmla="val 312558" name="adj"/>
            </a:avLst>
          </a:prstGeom>
          <a:solidFill>
            <a:srgbClr val="313E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31"/>
          <p:cNvSpPr/>
          <p:nvPr/>
        </p:nvSpPr>
        <p:spPr>
          <a:xfrm>
            <a:off x="1273612" y="2384227"/>
            <a:ext cx="680442" cy="30480"/>
          </a:xfrm>
          <a:prstGeom prst="roundRect">
            <a:avLst>
              <a:gd fmla="val 312558" name="adj"/>
            </a:avLst>
          </a:prstGeom>
          <a:solidFill>
            <a:srgbClr val="313E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31"/>
          <p:cNvSpPr/>
          <p:nvPr/>
        </p:nvSpPr>
        <p:spPr>
          <a:xfrm>
            <a:off x="793790" y="2144316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31"/>
          <p:cNvSpPr/>
          <p:nvPr/>
        </p:nvSpPr>
        <p:spPr>
          <a:xfrm>
            <a:off x="878860" y="2186821"/>
            <a:ext cx="3402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650"/>
              <a:buFont typeface="Roboto"/>
              <a:buNone/>
            </a:pPr>
            <a:r>
              <a:rPr b="0" i="0" lang="en-US" sz="26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2650" u="none" cap="none" strike="noStrike"/>
          </a:p>
        </p:txBody>
      </p:sp>
      <p:sp>
        <p:nvSpPr>
          <p:cNvPr id="137" name="Google Shape;137;p31"/>
          <p:cNvSpPr/>
          <p:nvPr/>
        </p:nvSpPr>
        <p:spPr>
          <a:xfrm>
            <a:off x="2183011" y="2218015"/>
            <a:ext cx="1165359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Ibrahim Abdelsattar - Team Leader, (Milestone 1&amp;2&amp;5)</a:t>
            </a:r>
            <a:endParaRPr b="0" i="0" sz="1750" u="none" cap="none" strike="noStrike"/>
          </a:p>
        </p:txBody>
      </p:sp>
      <p:sp>
        <p:nvSpPr>
          <p:cNvPr id="138" name="Google Shape;138;p31"/>
          <p:cNvSpPr/>
          <p:nvPr/>
        </p:nvSpPr>
        <p:spPr>
          <a:xfrm>
            <a:off x="1273612" y="3291483"/>
            <a:ext cx="680442" cy="30480"/>
          </a:xfrm>
          <a:prstGeom prst="roundRect">
            <a:avLst>
              <a:gd fmla="val 312558" name="adj"/>
            </a:avLst>
          </a:prstGeom>
          <a:solidFill>
            <a:srgbClr val="313E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31"/>
          <p:cNvSpPr/>
          <p:nvPr/>
        </p:nvSpPr>
        <p:spPr>
          <a:xfrm>
            <a:off x="793790" y="3051572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31"/>
          <p:cNvSpPr/>
          <p:nvPr/>
        </p:nvSpPr>
        <p:spPr>
          <a:xfrm>
            <a:off x="878860" y="3094077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650"/>
              <a:buFont typeface="Roboto"/>
              <a:buNone/>
            </a:pPr>
            <a:r>
              <a:rPr b="0" i="0" lang="en-US" sz="26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2650" u="none" cap="none" strike="noStrike"/>
          </a:p>
        </p:txBody>
      </p:sp>
      <p:sp>
        <p:nvSpPr>
          <p:cNvPr id="141" name="Google Shape;141;p31"/>
          <p:cNvSpPr/>
          <p:nvPr/>
        </p:nvSpPr>
        <p:spPr>
          <a:xfrm>
            <a:off x="2183011" y="3125272"/>
            <a:ext cx="1165359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Ali Madian - (Milestone 1&amp;2)</a:t>
            </a:r>
            <a:endParaRPr b="0" i="0" sz="1750" u="none" cap="none" strike="noStrike"/>
          </a:p>
        </p:txBody>
      </p:sp>
      <p:sp>
        <p:nvSpPr>
          <p:cNvPr id="142" name="Google Shape;142;p31"/>
          <p:cNvSpPr/>
          <p:nvPr/>
        </p:nvSpPr>
        <p:spPr>
          <a:xfrm>
            <a:off x="1273612" y="4198739"/>
            <a:ext cx="680442" cy="30480"/>
          </a:xfrm>
          <a:prstGeom prst="roundRect">
            <a:avLst>
              <a:gd fmla="val 312558" name="adj"/>
            </a:avLst>
          </a:prstGeom>
          <a:solidFill>
            <a:srgbClr val="313E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31"/>
          <p:cNvSpPr/>
          <p:nvPr/>
        </p:nvSpPr>
        <p:spPr>
          <a:xfrm>
            <a:off x="793790" y="3958828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31"/>
          <p:cNvSpPr/>
          <p:nvPr/>
        </p:nvSpPr>
        <p:spPr>
          <a:xfrm>
            <a:off x="878860" y="4001333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650"/>
              <a:buFont typeface="Roboto"/>
              <a:buNone/>
            </a:pPr>
            <a:r>
              <a:rPr b="0" i="0" lang="en-US" sz="26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2650" u="none" cap="none" strike="noStrike"/>
          </a:p>
        </p:txBody>
      </p:sp>
      <p:sp>
        <p:nvSpPr>
          <p:cNvPr id="145" name="Google Shape;145;p31"/>
          <p:cNvSpPr/>
          <p:nvPr/>
        </p:nvSpPr>
        <p:spPr>
          <a:xfrm>
            <a:off x="2183011" y="4032528"/>
            <a:ext cx="1165359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Ahmed Tarek - (Milestone 3)</a:t>
            </a:r>
            <a:endParaRPr b="0" i="0" sz="1750" u="none" cap="none" strike="noStrike"/>
          </a:p>
        </p:txBody>
      </p:sp>
      <p:sp>
        <p:nvSpPr>
          <p:cNvPr id="146" name="Google Shape;146;p31"/>
          <p:cNvSpPr/>
          <p:nvPr/>
        </p:nvSpPr>
        <p:spPr>
          <a:xfrm>
            <a:off x="1273612" y="5105995"/>
            <a:ext cx="680442" cy="30480"/>
          </a:xfrm>
          <a:prstGeom prst="roundRect">
            <a:avLst>
              <a:gd fmla="val 312558" name="adj"/>
            </a:avLst>
          </a:prstGeom>
          <a:solidFill>
            <a:srgbClr val="313E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31"/>
          <p:cNvSpPr/>
          <p:nvPr/>
        </p:nvSpPr>
        <p:spPr>
          <a:xfrm>
            <a:off x="793790" y="4866084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31"/>
          <p:cNvSpPr/>
          <p:nvPr/>
        </p:nvSpPr>
        <p:spPr>
          <a:xfrm>
            <a:off x="878860" y="4908590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650"/>
              <a:buFont typeface="Roboto"/>
              <a:buNone/>
            </a:pPr>
            <a:r>
              <a:rPr b="0" i="0" lang="en-US" sz="26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2650" u="none" cap="none" strike="noStrike"/>
          </a:p>
        </p:txBody>
      </p:sp>
      <p:sp>
        <p:nvSpPr>
          <p:cNvPr id="149" name="Google Shape;149;p31"/>
          <p:cNvSpPr/>
          <p:nvPr/>
        </p:nvSpPr>
        <p:spPr>
          <a:xfrm>
            <a:off x="2183011" y="4939784"/>
            <a:ext cx="1165359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Reem Ashraf - (Milestone 3)</a:t>
            </a:r>
            <a:endParaRPr b="0" i="0" sz="1750" u="none" cap="none" strike="noStrike"/>
          </a:p>
        </p:txBody>
      </p:sp>
      <p:sp>
        <p:nvSpPr>
          <p:cNvPr id="150" name="Google Shape;150;p31"/>
          <p:cNvSpPr/>
          <p:nvPr/>
        </p:nvSpPr>
        <p:spPr>
          <a:xfrm>
            <a:off x="1273612" y="6013252"/>
            <a:ext cx="680442" cy="30480"/>
          </a:xfrm>
          <a:prstGeom prst="roundRect">
            <a:avLst>
              <a:gd fmla="val 312558" name="adj"/>
            </a:avLst>
          </a:prstGeom>
          <a:solidFill>
            <a:srgbClr val="313E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31"/>
          <p:cNvSpPr/>
          <p:nvPr/>
        </p:nvSpPr>
        <p:spPr>
          <a:xfrm>
            <a:off x="793790" y="5773341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31"/>
          <p:cNvSpPr/>
          <p:nvPr/>
        </p:nvSpPr>
        <p:spPr>
          <a:xfrm>
            <a:off x="878860" y="5815846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650"/>
              <a:buFont typeface="Roboto"/>
              <a:buNone/>
            </a:pPr>
            <a:r>
              <a:rPr b="0" i="0" lang="en-US" sz="26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2650" u="none" cap="none" strike="noStrike"/>
          </a:p>
        </p:txBody>
      </p:sp>
      <p:sp>
        <p:nvSpPr>
          <p:cNvPr id="153" name="Google Shape;153;p31"/>
          <p:cNvSpPr/>
          <p:nvPr/>
        </p:nvSpPr>
        <p:spPr>
          <a:xfrm>
            <a:off x="2183011" y="5847040"/>
            <a:ext cx="1165359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Yousif Saad - (Milestone 4)</a:t>
            </a:r>
            <a:endParaRPr b="0" i="0" sz="1750" u="none" cap="none" strike="noStrike"/>
          </a:p>
        </p:txBody>
      </p:sp>
      <p:sp>
        <p:nvSpPr>
          <p:cNvPr id="154" name="Google Shape;154;p31"/>
          <p:cNvSpPr/>
          <p:nvPr/>
        </p:nvSpPr>
        <p:spPr>
          <a:xfrm>
            <a:off x="1273612" y="6920508"/>
            <a:ext cx="680442" cy="30480"/>
          </a:xfrm>
          <a:prstGeom prst="roundRect">
            <a:avLst>
              <a:gd fmla="val 312558" name="adj"/>
            </a:avLst>
          </a:prstGeom>
          <a:solidFill>
            <a:srgbClr val="313E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1"/>
          <p:cNvSpPr/>
          <p:nvPr/>
        </p:nvSpPr>
        <p:spPr>
          <a:xfrm>
            <a:off x="793790" y="6680597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31"/>
          <p:cNvSpPr/>
          <p:nvPr/>
        </p:nvSpPr>
        <p:spPr>
          <a:xfrm>
            <a:off x="878860" y="6723102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650"/>
              <a:buFont typeface="Roboto"/>
              <a:buNone/>
            </a:pPr>
            <a:r>
              <a:rPr b="0" i="0" lang="en-US" sz="26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b="0" i="0" sz="2650" u="none" cap="none" strike="noStrike"/>
          </a:p>
        </p:txBody>
      </p:sp>
      <p:sp>
        <p:nvSpPr>
          <p:cNvPr id="157" name="Google Shape;157;p31"/>
          <p:cNvSpPr/>
          <p:nvPr/>
        </p:nvSpPr>
        <p:spPr>
          <a:xfrm>
            <a:off x="2183011" y="6754297"/>
            <a:ext cx="1165359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Mohamed Abd el-meged - (Milestone 4)</a:t>
            </a:r>
            <a:endParaRPr b="0" i="0" sz="1750" u="none" cap="none" strike="noStrike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9"/>
          <p:cNvSpPr/>
          <p:nvPr/>
        </p:nvSpPr>
        <p:spPr>
          <a:xfrm>
            <a:off x="130148" y="91624"/>
            <a:ext cx="84435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 Performance After Feature Engineering</a:t>
            </a:r>
            <a:endParaRPr b="0" i="0" sz="3200" u="none" cap="none" strike="noStrike"/>
          </a:p>
        </p:txBody>
      </p:sp>
      <p:pic>
        <p:nvPicPr>
          <p:cNvPr descr="preencoded.png" id="420" name="Google Shape;42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18025"/>
            <a:ext cx="14630400" cy="7211574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9"/>
          <p:cNvSpPr/>
          <p:nvPr/>
        </p:nvSpPr>
        <p:spPr>
          <a:xfrm>
            <a:off x="130150" y="605525"/>
            <a:ext cx="143778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250"/>
              <a:buFont typeface="Roboto"/>
              <a:buNone/>
            </a:pPr>
            <a:r>
              <a:rPr b="0" i="0" lang="en-US" sz="16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Gradient Boosting leads with 75.70% accuracy after feature engineering. It effectively corrects errors from prior models and adapts well to complex datasets.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0"/>
          <p:cNvSpPr/>
          <p:nvPr/>
        </p:nvSpPr>
        <p:spPr>
          <a:xfrm>
            <a:off x="236198" y="91624"/>
            <a:ext cx="65859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Fully Optimized Model Performance</a:t>
            </a:r>
            <a:endParaRPr b="0" i="0" sz="3200" u="none" cap="none" strike="noStrike"/>
          </a:p>
        </p:txBody>
      </p:sp>
      <p:pic>
        <p:nvPicPr>
          <p:cNvPr descr="preencoded.png" id="428" name="Google Shape;42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94925"/>
            <a:ext cx="14630400" cy="69346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9" name="Google Shape;429;p50"/>
          <p:cNvGrpSpPr/>
          <p:nvPr/>
        </p:nvGrpSpPr>
        <p:grpSpPr>
          <a:xfrm>
            <a:off x="236198" y="605527"/>
            <a:ext cx="13479304" cy="607738"/>
            <a:chOff x="575548" y="9028152"/>
            <a:chExt cx="13479304" cy="607738"/>
          </a:xfrm>
        </p:grpSpPr>
        <p:sp>
          <p:nvSpPr>
            <p:cNvPr id="430" name="Google Shape;430;p50"/>
            <p:cNvSpPr/>
            <p:nvPr/>
          </p:nvSpPr>
          <p:spPr>
            <a:xfrm>
              <a:off x="575548" y="9028152"/>
              <a:ext cx="13479304" cy="2630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1250"/>
                <a:buFont typeface="Roboto"/>
                <a:buNone/>
              </a:pPr>
              <a:r>
                <a:rPr b="1" i="0" lang="en-US" sz="1650" u="none" cap="none" strike="noStrike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LightGBM</a:t>
              </a:r>
              <a:r>
                <a:rPr b="0" i="0" lang="en-US" sz="1650" u="none" cap="none" strike="noStrike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 achieved the highest accuracy with 75.97%. It offers exceptional speed and efficiency.</a:t>
              </a:r>
              <a:endParaRPr b="0" i="0" sz="1650" u="none" cap="none" strike="noStrike"/>
            </a:p>
          </p:txBody>
        </p:sp>
        <p:sp>
          <p:nvSpPr>
            <p:cNvPr id="431" name="Google Shape;431;p50"/>
            <p:cNvSpPr/>
            <p:nvPr/>
          </p:nvSpPr>
          <p:spPr>
            <a:xfrm>
              <a:off x="575548" y="9372790"/>
              <a:ext cx="134793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1250"/>
                <a:buFont typeface="Roboto"/>
                <a:buNone/>
              </a:pPr>
              <a:r>
                <a:rPr b="0" i="0" lang="en-US" sz="1650" u="none" cap="none" strike="noStrike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LightGBM automatically handles categorical features and scales well on large datasets.</a:t>
              </a:r>
              <a:endParaRPr b="0" i="0" sz="1650" u="none" cap="none" strike="noStrike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7" name="Google Shape;43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77618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1"/>
          <p:cNvSpPr/>
          <p:nvPr/>
        </p:nvSpPr>
        <p:spPr>
          <a:xfrm>
            <a:off x="777240" y="3387685"/>
            <a:ext cx="10097333" cy="6938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50"/>
              <a:buFont typeface="Roboto"/>
              <a:buNone/>
            </a:pPr>
            <a:r>
              <a:rPr b="0" i="0" lang="en-US" sz="43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Results and Strategic Recommendations</a:t>
            </a:r>
            <a:endParaRPr b="0" i="0" sz="4350" u="none" cap="none" strike="noStrike"/>
          </a:p>
        </p:txBody>
      </p:sp>
      <p:grpSp>
        <p:nvGrpSpPr>
          <p:cNvPr id="439" name="Google Shape;439;p51"/>
          <p:cNvGrpSpPr/>
          <p:nvPr/>
        </p:nvGrpSpPr>
        <p:grpSpPr>
          <a:xfrm>
            <a:off x="777240" y="4636770"/>
            <a:ext cx="6267093" cy="2781419"/>
            <a:chOff x="777240" y="4636770"/>
            <a:chExt cx="6267093" cy="2781419"/>
          </a:xfrm>
        </p:grpSpPr>
        <p:grpSp>
          <p:nvGrpSpPr>
            <p:cNvPr id="440" name="Google Shape;440;p51"/>
            <p:cNvGrpSpPr/>
            <p:nvPr/>
          </p:nvGrpSpPr>
          <p:grpSpPr>
            <a:xfrm>
              <a:off x="777240" y="4636770"/>
              <a:ext cx="6267093" cy="1279684"/>
              <a:chOff x="777240" y="4636770"/>
              <a:chExt cx="6267093" cy="1279684"/>
            </a:xfrm>
          </p:grpSpPr>
          <p:sp>
            <p:nvSpPr>
              <p:cNvPr id="441" name="Google Shape;441;p51"/>
              <p:cNvSpPr/>
              <p:nvPr/>
            </p:nvSpPr>
            <p:spPr>
              <a:xfrm>
                <a:off x="777240" y="4636770"/>
                <a:ext cx="2776180" cy="3470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2558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50"/>
                  <a:buFont typeface="Roboto"/>
                  <a:buNone/>
                </a:pPr>
                <a:r>
                  <a:rPr b="0" i="0" lang="en-US" sz="2150" u="none" cap="none" strike="noStrike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Key Findings</a:t>
                </a:r>
                <a:endParaRPr b="0" i="0" sz="2150" u="none" cap="none" strike="noStrike"/>
              </a:p>
            </p:txBody>
          </p:sp>
          <p:sp>
            <p:nvSpPr>
              <p:cNvPr id="442" name="Google Shape;442;p51"/>
              <p:cNvSpPr/>
              <p:nvPr/>
            </p:nvSpPr>
            <p:spPr>
              <a:xfrm>
                <a:off x="777240" y="5205889"/>
                <a:ext cx="6267093" cy="7105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6176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FD0D8"/>
                  </a:buClr>
                  <a:buSzPts val="1700"/>
                  <a:buFont typeface="Roboto"/>
                  <a:buNone/>
                </a:pPr>
                <a:r>
                  <a:rPr b="0" i="0" lang="en-US" sz="1700" u="none" cap="none" strike="noStrike">
                    <a:solidFill>
                      <a:srgbClr val="CFD0D8"/>
                    </a:solidFill>
                    <a:latin typeface="Roboto"/>
                    <a:ea typeface="Roboto"/>
                    <a:cs typeface="Roboto"/>
                    <a:sym typeface="Roboto"/>
                  </a:rPr>
                  <a:t>The LightGBM model showed top performance with high prediction accuracy.</a:t>
                </a:r>
                <a:endParaRPr b="0" i="0" sz="1700" u="none" cap="none" strike="noStrike"/>
              </a:p>
            </p:txBody>
          </p:sp>
        </p:grpSp>
        <p:grpSp>
          <p:nvGrpSpPr>
            <p:cNvPr id="443" name="Google Shape;443;p51"/>
            <p:cNvGrpSpPr/>
            <p:nvPr/>
          </p:nvGrpSpPr>
          <p:grpSpPr>
            <a:xfrm>
              <a:off x="777240" y="6138505"/>
              <a:ext cx="6267093" cy="1279684"/>
              <a:chOff x="777240" y="6138505"/>
              <a:chExt cx="6267093" cy="1279684"/>
            </a:xfrm>
          </p:grpSpPr>
          <p:sp>
            <p:nvSpPr>
              <p:cNvPr id="444" name="Google Shape;444;p51"/>
              <p:cNvSpPr/>
              <p:nvPr/>
            </p:nvSpPr>
            <p:spPr>
              <a:xfrm>
                <a:off x="777240" y="6138505"/>
                <a:ext cx="2776180" cy="3470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2558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50"/>
                  <a:buFont typeface="Roboto"/>
                  <a:buNone/>
                </a:pPr>
                <a:r>
                  <a:rPr b="0" i="0" lang="en-US" sz="2150" u="none" cap="none" strike="noStrike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Attrition Drivers</a:t>
                </a:r>
                <a:endParaRPr b="0" i="0" sz="2150" u="none" cap="none" strike="noStrike"/>
              </a:p>
            </p:txBody>
          </p:sp>
          <p:sp>
            <p:nvSpPr>
              <p:cNvPr id="445" name="Google Shape;445;p51"/>
              <p:cNvSpPr/>
              <p:nvPr/>
            </p:nvSpPr>
            <p:spPr>
              <a:xfrm>
                <a:off x="777240" y="6707624"/>
                <a:ext cx="6267093" cy="7105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6176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FD0D8"/>
                  </a:buClr>
                  <a:buSzPts val="1700"/>
                  <a:buFont typeface="Roboto"/>
                  <a:buNone/>
                </a:pPr>
                <a:r>
                  <a:rPr b="0" i="0" lang="en-US" sz="1700" u="none" cap="none" strike="noStrike">
                    <a:solidFill>
                      <a:srgbClr val="CFD0D8"/>
                    </a:solidFill>
                    <a:latin typeface="Roboto"/>
                    <a:ea typeface="Roboto"/>
                    <a:cs typeface="Roboto"/>
                    <a:sym typeface="Roboto"/>
                  </a:rPr>
                  <a:t>Low job satisfaction, below-market salaries, and long hours without promotion.</a:t>
                </a:r>
                <a:endParaRPr b="0" i="0" sz="1700" u="none" cap="none" strike="noStrike"/>
              </a:p>
            </p:txBody>
          </p:sp>
        </p:grpSp>
      </p:grpSp>
      <p:grpSp>
        <p:nvGrpSpPr>
          <p:cNvPr id="446" name="Google Shape;446;p51"/>
          <p:cNvGrpSpPr/>
          <p:nvPr/>
        </p:nvGrpSpPr>
        <p:grpSpPr>
          <a:xfrm>
            <a:off x="7593687" y="4636770"/>
            <a:ext cx="6267093" cy="1790224"/>
            <a:chOff x="7593687" y="4636770"/>
            <a:chExt cx="6267093" cy="1790224"/>
          </a:xfrm>
        </p:grpSpPr>
        <p:sp>
          <p:nvSpPr>
            <p:cNvPr id="447" name="Google Shape;447;p51"/>
            <p:cNvSpPr/>
            <p:nvPr/>
          </p:nvSpPr>
          <p:spPr>
            <a:xfrm>
              <a:off x="7593687" y="4636770"/>
              <a:ext cx="2776180" cy="3470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581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50"/>
                <a:buFont typeface="Roboto"/>
                <a:buNone/>
              </a:pPr>
              <a:r>
                <a:rPr b="0" i="0" lang="en-US" sz="215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Recommendations</a:t>
              </a:r>
              <a:endParaRPr b="0" i="0" sz="2150" u="none" cap="none" strike="noStrike"/>
            </a:p>
          </p:txBody>
        </p:sp>
        <p:sp>
          <p:nvSpPr>
            <p:cNvPr id="448" name="Google Shape;448;p51"/>
            <p:cNvSpPr/>
            <p:nvPr/>
          </p:nvSpPr>
          <p:spPr>
            <a:xfrm>
              <a:off x="7593687" y="5205889"/>
              <a:ext cx="6267093" cy="3552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342900" lvl="0" marL="342900" marR="0" rtl="0" algn="l">
                <a:lnSpc>
                  <a:spcPct val="161764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1700"/>
                <a:buFont typeface="Calibri"/>
                <a:buAutoNum type="arabicPeriod"/>
              </a:pPr>
              <a:r>
                <a:rPr b="0" i="0" lang="en-US" sz="1700" u="none" cap="none" strike="noStrike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Enhance salary and benefits to boost satisfaction.</a:t>
              </a:r>
              <a:endParaRPr b="0" i="0" sz="1700" u="none" cap="none" strike="noStrike"/>
            </a:p>
          </p:txBody>
        </p:sp>
        <p:sp>
          <p:nvSpPr>
            <p:cNvPr id="449" name="Google Shape;449;p51"/>
            <p:cNvSpPr/>
            <p:nvPr/>
          </p:nvSpPr>
          <p:spPr>
            <a:xfrm>
              <a:off x="7593687" y="5638800"/>
              <a:ext cx="6267093" cy="3552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342900" lvl="0" marL="342900" marR="0" rtl="0" algn="l">
                <a:lnSpc>
                  <a:spcPct val="161764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1700"/>
                <a:buFont typeface="Calibri"/>
                <a:buAutoNum type="arabicPeriod" startAt="2"/>
              </a:pPr>
              <a:r>
                <a:rPr b="0" i="0" lang="en-US" sz="1700" u="none" cap="none" strike="noStrike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Strengthen work environment with promotion and growth.</a:t>
              </a:r>
              <a:endParaRPr b="0" i="0" sz="1700" u="none" cap="none" strike="noStrike"/>
            </a:p>
          </p:txBody>
        </p:sp>
        <p:sp>
          <p:nvSpPr>
            <p:cNvPr id="450" name="Google Shape;450;p51"/>
            <p:cNvSpPr/>
            <p:nvPr/>
          </p:nvSpPr>
          <p:spPr>
            <a:xfrm>
              <a:off x="7593687" y="6071711"/>
              <a:ext cx="6267093" cy="3552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342900" lvl="0" marL="342900" marR="0" rtl="0" algn="l">
                <a:lnSpc>
                  <a:spcPct val="161764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1700"/>
                <a:buFont typeface="Calibri"/>
                <a:buAutoNum type="arabicPeriod" startAt="3"/>
              </a:pPr>
              <a:r>
                <a:rPr b="0" i="0" lang="en-US" sz="1700" u="none" cap="none" strike="noStrike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Leverage data analytics to predict and reduce attrition.</a:t>
              </a:r>
              <a:endParaRPr b="0" i="0" sz="1700" u="none" cap="none" strike="noStrike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2"/>
          <p:cNvSpPr/>
          <p:nvPr/>
        </p:nvSpPr>
        <p:spPr>
          <a:xfrm>
            <a:off x="651034" y="749975"/>
            <a:ext cx="8435935" cy="5812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50"/>
              <a:buFont typeface="Roboto"/>
              <a:buNone/>
            </a:pPr>
            <a:r>
              <a:rPr b="0" i="0" lang="en-US" sz="36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Employee Attrition MLOps &amp; Deployment</a:t>
            </a:r>
            <a:endParaRPr b="0" i="0" sz="3650" u="none" cap="none" strike="noStrike"/>
          </a:p>
        </p:txBody>
      </p:sp>
      <p:sp>
        <p:nvSpPr>
          <p:cNvPr id="457" name="Google Shape;457;p52"/>
          <p:cNvSpPr/>
          <p:nvPr/>
        </p:nvSpPr>
        <p:spPr>
          <a:xfrm>
            <a:off x="7303770" y="1703189"/>
            <a:ext cx="22860" cy="5776317"/>
          </a:xfrm>
          <a:prstGeom prst="roundRect">
            <a:avLst>
              <a:gd fmla="val 341792" name="adj"/>
            </a:avLst>
          </a:prstGeom>
          <a:solidFill>
            <a:srgbClr val="313E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52"/>
          <p:cNvSpPr/>
          <p:nvPr/>
        </p:nvSpPr>
        <p:spPr>
          <a:xfrm>
            <a:off x="7105948" y="1703189"/>
            <a:ext cx="418505" cy="418505"/>
          </a:xfrm>
          <a:prstGeom prst="roundRect">
            <a:avLst>
              <a:gd fmla="val 18670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52"/>
          <p:cNvGrpSpPr/>
          <p:nvPr/>
        </p:nvGrpSpPr>
        <p:grpSpPr>
          <a:xfrm>
            <a:off x="651034" y="1738015"/>
            <a:ext cx="6803588" cy="2458104"/>
            <a:chOff x="651034" y="1738015"/>
            <a:chExt cx="6803588" cy="2458104"/>
          </a:xfrm>
        </p:grpSpPr>
        <p:sp>
          <p:nvSpPr>
            <p:cNvPr id="460" name="Google Shape;460;p52"/>
            <p:cNvSpPr/>
            <p:nvPr/>
          </p:nvSpPr>
          <p:spPr>
            <a:xfrm>
              <a:off x="6570762" y="1900952"/>
              <a:ext cx="558046" cy="22860"/>
            </a:xfrm>
            <a:prstGeom prst="roundRect">
              <a:avLst>
                <a:gd fmla="val 341792" name="adj"/>
              </a:avLst>
            </a:prstGeom>
            <a:solidFill>
              <a:srgbClr val="313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52"/>
            <p:cNvSpPr/>
            <p:nvPr/>
          </p:nvSpPr>
          <p:spPr>
            <a:xfrm>
              <a:off x="7175659" y="1738015"/>
              <a:ext cx="278963" cy="3487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2150"/>
                <a:buFont typeface="Roboto"/>
                <a:buNone/>
              </a:pPr>
              <a:r>
                <a:rPr b="0" i="0" lang="en-US" sz="2150" u="none" cap="none" strike="noStrike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0" i="0" sz="2150" u="none" cap="none" strike="noStrike"/>
            </a:p>
          </p:txBody>
        </p:sp>
        <p:sp>
          <p:nvSpPr>
            <p:cNvPr id="462" name="Google Shape;462;p52"/>
            <p:cNvSpPr/>
            <p:nvPr/>
          </p:nvSpPr>
          <p:spPr>
            <a:xfrm>
              <a:off x="4059793" y="1767126"/>
              <a:ext cx="2325291" cy="2906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1800"/>
                <a:buFont typeface="Roboto"/>
                <a:buNone/>
              </a:pPr>
              <a:r>
                <a:rPr b="0" i="0" lang="en-US" sz="1800" u="none" cap="none" strike="noStrike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MLflow:</a:t>
              </a:r>
              <a:endParaRPr b="0" i="0" sz="1800" u="none" cap="none" strike="noStrike"/>
            </a:p>
          </p:txBody>
        </p:sp>
        <p:sp>
          <p:nvSpPr>
            <p:cNvPr id="463" name="Google Shape;463;p52"/>
            <p:cNvSpPr/>
            <p:nvPr/>
          </p:nvSpPr>
          <p:spPr>
            <a:xfrm>
              <a:off x="651034" y="2169319"/>
              <a:ext cx="5734050" cy="2975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58620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1450"/>
                <a:buFont typeface="Roboto"/>
                <a:buNone/>
              </a:pPr>
              <a:r>
                <a:rPr b="0" i="0" lang="en-US" sz="1450" u="none" cap="none" strike="noStrike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Used for experiment tracking and model registry.</a:t>
              </a:r>
              <a:endParaRPr b="0" i="0" sz="1450" u="none" cap="none" strike="noStrike"/>
            </a:p>
          </p:txBody>
        </p:sp>
        <p:sp>
          <p:nvSpPr>
            <p:cNvPr id="464" name="Google Shape;464;p52"/>
            <p:cNvSpPr/>
            <p:nvPr/>
          </p:nvSpPr>
          <p:spPr>
            <a:xfrm>
              <a:off x="651034" y="2578418"/>
              <a:ext cx="5734050" cy="2975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342900" lvl="0" marL="342900" marR="0" rtl="0" algn="l">
                <a:lnSpc>
                  <a:spcPct val="158620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1450"/>
                <a:buFont typeface="Roboto"/>
                <a:buChar char="•"/>
              </a:pPr>
              <a:r>
                <a:rPr b="0" i="0" lang="en-US" sz="1450" u="none" cap="none" strike="noStrike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Initialized experiments with mlflow.set_experiment().</a:t>
              </a:r>
              <a:endParaRPr b="0" i="0" sz="1450" u="none" cap="none" strike="noStrike"/>
            </a:p>
          </p:txBody>
        </p:sp>
        <p:sp>
          <p:nvSpPr>
            <p:cNvPr id="465" name="Google Shape;465;p52"/>
            <p:cNvSpPr/>
            <p:nvPr/>
          </p:nvSpPr>
          <p:spPr>
            <a:xfrm>
              <a:off x="651034" y="2940963"/>
              <a:ext cx="5734050" cy="5950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342900" lvl="0" marL="342900" marR="0" rtl="0" algn="l">
                <a:lnSpc>
                  <a:spcPct val="158620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1450"/>
                <a:buFont typeface="Roboto"/>
                <a:buChar char="•"/>
              </a:pPr>
              <a:r>
                <a:rPr b="0" i="0" lang="en-US" sz="1450" u="none" cap="none" strike="noStrike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Logged model parameters (e.g., num_leaves, learning_rate for LightGBM) and metrics (accuracy, precision, recall, F1-score).</a:t>
              </a:r>
              <a:endParaRPr b="0" i="0" sz="1450" u="none" cap="none" strike="noStrike"/>
            </a:p>
          </p:txBody>
        </p:sp>
        <p:sp>
          <p:nvSpPr>
            <p:cNvPr id="466" name="Google Shape;466;p52"/>
            <p:cNvSpPr/>
            <p:nvPr/>
          </p:nvSpPr>
          <p:spPr>
            <a:xfrm>
              <a:off x="651034" y="3601045"/>
              <a:ext cx="5734050" cy="5950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342900" lvl="0" marL="342900" marR="0" rtl="0" algn="l">
                <a:lnSpc>
                  <a:spcPct val="158620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1450"/>
                <a:buFont typeface="Roboto"/>
                <a:buChar char="•"/>
              </a:pPr>
              <a:r>
                <a:rPr b="0" i="0" lang="en-US" sz="1450" u="none" cap="none" strike="noStrike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Enabled comparison and selection of the best-performing model via MLflow’s UI.</a:t>
              </a:r>
              <a:endParaRPr b="0" i="0" sz="1450" u="none" cap="none" strike="noStrike"/>
            </a:p>
          </p:txBody>
        </p:sp>
      </p:grpSp>
      <p:sp>
        <p:nvSpPr>
          <p:cNvPr id="467" name="Google Shape;467;p52"/>
          <p:cNvSpPr/>
          <p:nvPr/>
        </p:nvSpPr>
        <p:spPr>
          <a:xfrm>
            <a:off x="7501592" y="3016925"/>
            <a:ext cx="558046" cy="22860"/>
          </a:xfrm>
          <a:prstGeom prst="roundRect">
            <a:avLst>
              <a:gd fmla="val 341792" name="adj"/>
            </a:avLst>
          </a:prstGeom>
          <a:solidFill>
            <a:srgbClr val="313E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52"/>
          <p:cNvSpPr/>
          <p:nvPr/>
        </p:nvSpPr>
        <p:spPr>
          <a:xfrm>
            <a:off x="7105948" y="2819162"/>
            <a:ext cx="418505" cy="418505"/>
          </a:xfrm>
          <a:prstGeom prst="roundRect">
            <a:avLst>
              <a:gd fmla="val 18670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9" name="Google Shape;469;p52"/>
          <p:cNvGrpSpPr/>
          <p:nvPr/>
        </p:nvGrpSpPr>
        <p:grpSpPr>
          <a:xfrm>
            <a:off x="7175659" y="2853988"/>
            <a:ext cx="6803707" cy="2160567"/>
            <a:chOff x="7175659" y="2853988"/>
            <a:chExt cx="6803707" cy="2160567"/>
          </a:xfrm>
        </p:grpSpPr>
        <p:sp>
          <p:nvSpPr>
            <p:cNvPr id="470" name="Google Shape;470;p52"/>
            <p:cNvSpPr/>
            <p:nvPr/>
          </p:nvSpPr>
          <p:spPr>
            <a:xfrm>
              <a:off x="7175659" y="2853988"/>
              <a:ext cx="278963" cy="3487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2150"/>
                <a:buFont typeface="Roboto"/>
                <a:buNone/>
              </a:pPr>
              <a:r>
                <a:rPr b="0" i="0" lang="en-US" sz="2150" u="none" cap="none" strike="noStrike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0" i="0" sz="2150" u="none" cap="none" strike="noStrike"/>
            </a:p>
          </p:txBody>
        </p:sp>
        <p:sp>
          <p:nvSpPr>
            <p:cNvPr id="471" name="Google Shape;471;p52"/>
            <p:cNvSpPr/>
            <p:nvPr/>
          </p:nvSpPr>
          <p:spPr>
            <a:xfrm>
              <a:off x="8245316" y="2883098"/>
              <a:ext cx="2325291" cy="2906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1800"/>
                <a:buFont typeface="Roboto"/>
                <a:buNone/>
              </a:pPr>
              <a:r>
                <a:rPr b="1" i="0" lang="en-US" sz="1800" u="none" cap="none" strike="noStrike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Model Deployment</a:t>
              </a:r>
              <a:endParaRPr b="0" i="0" sz="1800" u="none" cap="none" strike="noStrike"/>
            </a:p>
          </p:txBody>
        </p:sp>
        <p:sp>
          <p:nvSpPr>
            <p:cNvPr id="472" name="Google Shape;472;p52"/>
            <p:cNvSpPr/>
            <p:nvPr/>
          </p:nvSpPr>
          <p:spPr>
            <a:xfrm>
              <a:off x="8245316" y="3285292"/>
              <a:ext cx="5734050" cy="2975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8620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1450"/>
                <a:buFont typeface="Roboto"/>
                <a:buNone/>
              </a:pPr>
              <a:r>
                <a:rPr b="1" i="0" lang="en-US" sz="1450" u="none" cap="none" strike="noStrike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Flask API:</a:t>
              </a:r>
              <a:endParaRPr b="0" i="0" sz="1450" u="none" cap="none" strike="noStrike"/>
            </a:p>
          </p:txBody>
        </p:sp>
        <p:sp>
          <p:nvSpPr>
            <p:cNvPr id="473" name="Google Shape;473;p52"/>
            <p:cNvSpPr/>
            <p:nvPr/>
          </p:nvSpPr>
          <p:spPr>
            <a:xfrm>
              <a:off x="8245316" y="3694390"/>
              <a:ext cx="5734050" cy="5950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342900" lvl="0" marL="342900" marR="0" rtl="0" algn="l">
                <a:lnSpc>
                  <a:spcPct val="158620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1450"/>
                <a:buFont typeface="Roboto"/>
                <a:buChar char="•"/>
              </a:pPr>
              <a:r>
                <a:rPr b="0" i="0" lang="en-US" sz="1450" u="none" cap="none" strike="noStrike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A RESTful API built with Flask accepts JSON-formatted employee data and returns predictions.</a:t>
              </a:r>
              <a:endParaRPr b="0" i="0" sz="1450" u="none" cap="none" strike="noStrike"/>
            </a:p>
          </p:txBody>
        </p:sp>
        <p:sp>
          <p:nvSpPr>
            <p:cNvPr id="474" name="Google Shape;474;p52"/>
            <p:cNvSpPr/>
            <p:nvPr/>
          </p:nvSpPr>
          <p:spPr>
            <a:xfrm>
              <a:off x="8245316" y="4354473"/>
              <a:ext cx="5734050" cy="2975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342900" lvl="0" marL="342900" marR="0" rtl="0" algn="l">
                <a:lnSpc>
                  <a:spcPct val="158620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1450"/>
                <a:buFont typeface="Roboto"/>
                <a:buChar char="•"/>
              </a:pPr>
              <a:r>
                <a:rPr b="0" i="0" lang="en-US" sz="1450" u="none" cap="none" strike="noStrike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The model is loaded using mlflow.sklearn.load_model().</a:t>
              </a:r>
              <a:endParaRPr b="0" i="0" sz="1450" u="none" cap="none" strike="noStrike"/>
            </a:p>
          </p:txBody>
        </p:sp>
        <p:sp>
          <p:nvSpPr>
            <p:cNvPr id="475" name="Google Shape;475;p52"/>
            <p:cNvSpPr/>
            <p:nvPr/>
          </p:nvSpPr>
          <p:spPr>
            <a:xfrm>
              <a:off x="8245316" y="4717018"/>
              <a:ext cx="5734050" cy="2975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342900" lvl="0" marL="342900" marR="0" rtl="0" algn="l">
                <a:lnSpc>
                  <a:spcPct val="158620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1450"/>
                <a:buFont typeface="Roboto"/>
                <a:buChar char="•"/>
              </a:pPr>
              <a:r>
                <a:rPr b="0" i="0" lang="en-US" sz="1450" u="none" cap="none" strike="noStrike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Designed for integration into backend systems.</a:t>
              </a:r>
              <a:endParaRPr b="0" i="0" sz="1450" u="none" cap="none" strike="noStrike"/>
            </a:p>
          </p:txBody>
        </p:sp>
      </p:grpSp>
      <p:sp>
        <p:nvSpPr>
          <p:cNvPr id="476" name="Google Shape;476;p52"/>
          <p:cNvSpPr/>
          <p:nvPr/>
        </p:nvSpPr>
        <p:spPr>
          <a:xfrm>
            <a:off x="6570762" y="4765834"/>
            <a:ext cx="558046" cy="22860"/>
          </a:xfrm>
          <a:prstGeom prst="roundRect">
            <a:avLst>
              <a:gd fmla="val 341792" name="adj"/>
            </a:avLst>
          </a:prstGeom>
          <a:solidFill>
            <a:srgbClr val="313E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52"/>
          <p:cNvSpPr/>
          <p:nvPr/>
        </p:nvSpPr>
        <p:spPr>
          <a:xfrm>
            <a:off x="7105948" y="4568071"/>
            <a:ext cx="418505" cy="418505"/>
          </a:xfrm>
          <a:prstGeom prst="roundRect">
            <a:avLst>
              <a:gd fmla="val 18670" name="adj"/>
            </a:avLst>
          </a:prstGeom>
          <a:solidFill>
            <a:srgbClr val="182567"/>
          </a:solidFill>
          <a:ln cap="flat" cmpd="sng" w="9525">
            <a:solidFill>
              <a:srgbClr val="313E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52"/>
          <p:cNvGrpSpPr/>
          <p:nvPr/>
        </p:nvGrpSpPr>
        <p:grpSpPr>
          <a:xfrm>
            <a:off x="651034" y="4602897"/>
            <a:ext cx="6803588" cy="2876610"/>
            <a:chOff x="651034" y="4602897"/>
            <a:chExt cx="6803588" cy="2876610"/>
          </a:xfrm>
        </p:grpSpPr>
        <p:sp>
          <p:nvSpPr>
            <p:cNvPr id="479" name="Google Shape;479;p52"/>
            <p:cNvSpPr/>
            <p:nvPr/>
          </p:nvSpPr>
          <p:spPr>
            <a:xfrm>
              <a:off x="7175659" y="4602897"/>
              <a:ext cx="278963" cy="3487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2150"/>
                <a:buFont typeface="Roboto"/>
                <a:buNone/>
              </a:pPr>
              <a:r>
                <a:rPr b="0" i="0" lang="en-US" sz="2150" u="none" cap="none" strike="noStrike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0" i="0" sz="2150" u="none" cap="none" strike="noStrike"/>
            </a:p>
          </p:txBody>
        </p:sp>
        <p:sp>
          <p:nvSpPr>
            <p:cNvPr id="480" name="Google Shape;480;p52"/>
            <p:cNvSpPr/>
            <p:nvPr/>
          </p:nvSpPr>
          <p:spPr>
            <a:xfrm>
              <a:off x="3574971" y="4632007"/>
              <a:ext cx="2810113" cy="2906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1800"/>
                <a:buFont typeface="Roboto"/>
                <a:buNone/>
              </a:pPr>
              <a:r>
                <a:rPr b="0" i="0" lang="en-US" sz="1800" u="none" cap="none" strike="noStrike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 Monitoring and Retraining </a:t>
              </a:r>
              <a:endParaRPr b="0" i="0" sz="1800" u="none" cap="none" strike="noStrike"/>
            </a:p>
          </p:txBody>
        </p:sp>
        <p:sp>
          <p:nvSpPr>
            <p:cNvPr id="481" name="Google Shape;481;p52"/>
            <p:cNvSpPr/>
            <p:nvPr/>
          </p:nvSpPr>
          <p:spPr>
            <a:xfrm>
              <a:off x="651034" y="5034201"/>
              <a:ext cx="5734050" cy="11901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342900" lvl="0" marL="342900" marR="0" rtl="0" algn="l">
                <a:lnSpc>
                  <a:spcPct val="158620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1450"/>
                <a:buFont typeface="Roboto"/>
                <a:buChar char="•"/>
              </a:pPr>
              <a:r>
                <a:rPr b="0" i="0" lang="en-US" sz="1450" u="none" cap="none" strike="noStrike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We implemented real-time model monitoring using Prometheus and MLflow to continuously track performance metrics like accuracy, precision, and predicted attrition rate, ensuring early detection of performance drops or business risk.</a:t>
              </a:r>
              <a:endParaRPr b="0" i="0" sz="1450" u="none" cap="none" strike="noStrike"/>
            </a:p>
          </p:txBody>
        </p:sp>
        <p:sp>
          <p:nvSpPr>
            <p:cNvPr id="482" name="Google Shape;482;p52"/>
            <p:cNvSpPr/>
            <p:nvPr/>
          </p:nvSpPr>
          <p:spPr>
            <a:xfrm>
              <a:off x="651034" y="6289358"/>
              <a:ext cx="5734050" cy="11901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342900" lvl="0" marL="342900" marR="0" rtl="0" algn="l">
                <a:lnSpc>
                  <a:spcPct val="158620"/>
                </a:lnSpc>
                <a:spcBef>
                  <a:spcPts val="0"/>
                </a:spcBef>
                <a:spcAft>
                  <a:spcPts val="0"/>
                </a:spcAft>
                <a:buClr>
                  <a:srgbClr val="CFD0D8"/>
                </a:buClr>
                <a:buSzPts val="1450"/>
                <a:buFont typeface="Roboto"/>
                <a:buChar char="•"/>
              </a:pPr>
              <a:r>
                <a:rPr b="0" i="0" lang="en-US" sz="1450" u="none" cap="none" strike="noStrike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We implemented an automated model comparison pipeline that retrains the model, evaluates its performance, and only deploys it if it outperforms the current production model, ensuring consistent improvement."</a:t>
              </a:r>
              <a:endParaRPr b="0" i="0" sz="1450" u="none" cap="none" strike="noStrike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3"/>
          <p:cNvSpPr/>
          <p:nvPr/>
        </p:nvSpPr>
        <p:spPr>
          <a:xfrm>
            <a:off x="-2" y="2250619"/>
            <a:ext cx="134793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Roboto"/>
              <a:buNone/>
            </a:pPr>
            <a:r>
              <a:rPr b="1" i="0" lang="en-US" sz="20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Streamlit Dashboard: </a:t>
            </a:r>
            <a:endParaRPr b="0" i="0" sz="2000" u="none" cap="none" strike="noStrike"/>
          </a:p>
        </p:txBody>
      </p:sp>
      <p:sp>
        <p:nvSpPr>
          <p:cNvPr id="489" name="Google Shape;489;p53"/>
          <p:cNvSpPr/>
          <p:nvPr/>
        </p:nvSpPr>
        <p:spPr>
          <a:xfrm>
            <a:off x="0" y="2727575"/>
            <a:ext cx="7420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250"/>
              <a:buFont typeface="Roboto"/>
              <a:buNone/>
            </a:pPr>
            <a:r>
              <a:rPr b="0" i="0" lang="en-US" sz="14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A user-friendly interface for HR personnel to input employee data and receive real-time predictions and explanations. </a:t>
            </a:r>
            <a:endParaRPr b="0" i="0" sz="1450" u="none" cap="none" strike="noStrike"/>
          </a:p>
        </p:txBody>
      </p:sp>
      <p:sp>
        <p:nvSpPr>
          <p:cNvPr id="490" name="Google Shape;490;p53"/>
          <p:cNvSpPr/>
          <p:nvPr/>
        </p:nvSpPr>
        <p:spPr>
          <a:xfrm>
            <a:off x="-1" y="3681875"/>
            <a:ext cx="65724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250"/>
              <a:buFont typeface="Roboto"/>
              <a:buNone/>
            </a:pPr>
            <a:r>
              <a:rPr b="0" i="0" lang="en-US" sz="14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 Ideal for business-facing applications and demonstrations.</a:t>
            </a:r>
            <a:endParaRPr b="0" i="0" sz="1450" u="none" cap="none" strike="noStrike"/>
          </a:p>
        </p:txBody>
      </p:sp>
      <p:pic>
        <p:nvPicPr>
          <p:cNvPr descr="preencoded.png" id="491" name="Google Shape;49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2975" y="0"/>
            <a:ext cx="6867424" cy="822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4"/>
          <p:cNvSpPr/>
          <p:nvPr/>
        </p:nvSpPr>
        <p:spPr>
          <a:xfrm>
            <a:off x="793790" y="2256473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Recap and Conclusion</a:t>
            </a:r>
            <a:endParaRPr b="0" i="0" sz="4450" u="none" cap="none" strike="noStrike"/>
          </a:p>
        </p:txBody>
      </p:sp>
      <p:sp>
        <p:nvSpPr>
          <p:cNvPr id="498" name="Google Shape;498;p54"/>
          <p:cNvSpPr/>
          <p:nvPr/>
        </p:nvSpPr>
        <p:spPr>
          <a:xfrm>
            <a:off x="793790" y="353222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Project Summary</a:t>
            </a:r>
            <a:endParaRPr b="0" i="0" sz="2200" u="none" cap="none" strike="noStrike"/>
          </a:p>
        </p:txBody>
      </p:sp>
      <p:sp>
        <p:nvSpPr>
          <p:cNvPr id="499" name="Google Shape;499;p54"/>
          <p:cNvSpPr/>
          <p:nvPr/>
        </p:nvSpPr>
        <p:spPr>
          <a:xfrm>
            <a:off x="793790" y="4113371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Built an attrition prediction model combining feature engineering and hyperparameter tuning.</a:t>
            </a:r>
            <a:endParaRPr b="0" i="0" sz="1750" u="none" cap="none" strike="noStrike"/>
          </a:p>
        </p:txBody>
      </p:sp>
      <p:sp>
        <p:nvSpPr>
          <p:cNvPr id="500" name="Google Shape;500;p54"/>
          <p:cNvSpPr/>
          <p:nvPr/>
        </p:nvSpPr>
        <p:spPr>
          <a:xfrm>
            <a:off x="793790" y="5043249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LightGBM emerged as the most accurate and robust model for deployment.</a:t>
            </a:r>
            <a:endParaRPr b="0" i="0" sz="1750" u="none" cap="none" strike="noStrike"/>
          </a:p>
        </p:txBody>
      </p:sp>
      <p:sp>
        <p:nvSpPr>
          <p:cNvPr id="501" name="Google Shape;501;p54"/>
          <p:cNvSpPr/>
          <p:nvPr/>
        </p:nvSpPr>
        <p:spPr>
          <a:xfrm>
            <a:off x="7599521" y="353222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Key Insights</a:t>
            </a:r>
            <a:endParaRPr b="0" i="0" sz="2200" u="none" cap="none" strike="noStrike"/>
          </a:p>
        </p:txBody>
      </p:sp>
      <p:sp>
        <p:nvSpPr>
          <p:cNvPr id="502" name="Google Shape;502;p54"/>
          <p:cNvSpPr/>
          <p:nvPr/>
        </p:nvSpPr>
        <p:spPr>
          <a:xfrm>
            <a:off x="7599521" y="4113371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Low job satisfaction, pay gaps, and promotion delays are major attrition drivers.</a:t>
            </a:r>
            <a:endParaRPr b="0" i="0" sz="1750" u="none" cap="none" strike="noStrike"/>
          </a:p>
        </p:txBody>
      </p:sp>
      <p:sp>
        <p:nvSpPr>
          <p:cNvPr id="503" name="Google Shape;503;p54"/>
          <p:cNvSpPr/>
          <p:nvPr/>
        </p:nvSpPr>
        <p:spPr>
          <a:xfrm>
            <a:off x="7599521" y="5043249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Data-driven recommendations improve retention by targeting these key factors.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09" name="Google Shape;50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5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55"/>
          <p:cNvSpPr/>
          <p:nvPr/>
        </p:nvSpPr>
        <p:spPr>
          <a:xfrm>
            <a:off x="793790" y="3274100"/>
            <a:ext cx="7825502" cy="9782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50"/>
              <a:buFont typeface="Roboto"/>
              <a:buNone/>
            </a:pPr>
            <a:r>
              <a:rPr b="0" i="0" lang="en-US" sz="61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Q&amp;A</a:t>
            </a:r>
            <a:endParaRPr b="0" i="0" sz="6150" u="none" cap="none" strike="noStrike"/>
          </a:p>
        </p:txBody>
      </p:sp>
      <p:sp>
        <p:nvSpPr>
          <p:cNvPr id="512" name="Google Shape;512;p55"/>
          <p:cNvSpPr/>
          <p:nvPr/>
        </p:nvSpPr>
        <p:spPr>
          <a:xfrm>
            <a:off x="793790" y="4592479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Feel free to ask questions to deepen understanding or explore insights.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6"/>
          <p:cNvSpPr/>
          <p:nvPr/>
        </p:nvSpPr>
        <p:spPr>
          <a:xfrm>
            <a:off x="793790" y="2908340"/>
            <a:ext cx="7825502" cy="9782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50"/>
              <a:buFont typeface="Roboto"/>
              <a:buNone/>
            </a:pPr>
            <a:r>
              <a:rPr b="0" i="0" lang="en-US" sz="61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Thanks for Your Time</a:t>
            </a:r>
            <a:endParaRPr b="0" i="0" sz="6150" u="none" cap="none" strike="noStrike"/>
          </a:p>
        </p:txBody>
      </p:sp>
      <p:sp>
        <p:nvSpPr>
          <p:cNvPr id="519" name="Google Shape;519;p56"/>
          <p:cNvSpPr/>
          <p:nvPr/>
        </p:nvSpPr>
        <p:spPr>
          <a:xfrm>
            <a:off x="793790" y="4340185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We appreciate your attention and engagement throughout this presentation.</a:t>
            </a:r>
            <a:endParaRPr b="0" i="0" sz="1750" u="none" cap="none" strike="noStrike"/>
          </a:p>
        </p:txBody>
      </p:sp>
      <p:sp>
        <p:nvSpPr>
          <p:cNvPr id="520" name="Google Shape;520;p56"/>
          <p:cNvSpPr/>
          <p:nvPr/>
        </p:nvSpPr>
        <p:spPr>
          <a:xfrm>
            <a:off x="793790" y="4958239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Please reach out with any follow-up questions or discussion points.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3" name="Google Shape;16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3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2"/>
          <p:cNvSpPr/>
          <p:nvPr/>
        </p:nvSpPr>
        <p:spPr>
          <a:xfrm>
            <a:off x="0" y="0"/>
            <a:ext cx="14630400" cy="8231981"/>
          </a:xfrm>
          <a:prstGeom prst="rect">
            <a:avLst/>
          </a:prstGeom>
          <a:solidFill>
            <a:srgbClr val="000018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32"/>
          <p:cNvSpPr/>
          <p:nvPr/>
        </p:nvSpPr>
        <p:spPr>
          <a:xfrm>
            <a:off x="718066" y="564118"/>
            <a:ext cx="5129213" cy="6411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Agenda Overview</a:t>
            </a:r>
            <a:endParaRPr b="0" i="0" sz="4000" u="none" cap="none" strike="noStrike"/>
          </a:p>
        </p:txBody>
      </p:sp>
      <p:pic>
        <p:nvPicPr>
          <p:cNvPr descr="preencoded.png" id="166" name="Google Shape;16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8066" y="1512927"/>
            <a:ext cx="1025843" cy="123098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2"/>
          <p:cNvSpPr/>
          <p:nvPr/>
        </p:nvSpPr>
        <p:spPr>
          <a:xfrm>
            <a:off x="2051566" y="1718072"/>
            <a:ext cx="5203984" cy="3205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000"/>
              <a:buFont typeface="Roboto"/>
              <a:buNone/>
            </a:pPr>
            <a:r>
              <a:rPr b="0" i="0" lang="en-US" sz="20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Project Timeline, Introduction and Objectives:</a:t>
            </a:r>
            <a:endParaRPr b="0" i="0" sz="2000" u="none" cap="none" strike="noStrike"/>
          </a:p>
        </p:txBody>
      </p:sp>
      <p:sp>
        <p:nvSpPr>
          <p:cNvPr id="168" name="Google Shape;168;p32"/>
          <p:cNvSpPr/>
          <p:nvPr/>
        </p:nvSpPr>
        <p:spPr>
          <a:xfrm>
            <a:off x="2051566" y="2161580"/>
            <a:ext cx="11860768" cy="3281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Define scope and goals for attrition prediction.</a:t>
            </a:r>
            <a:endParaRPr b="0" i="0" sz="1600" u="none" cap="none" strike="noStrike"/>
          </a:p>
        </p:txBody>
      </p:sp>
      <p:pic>
        <p:nvPicPr>
          <p:cNvPr descr="preencoded.png" id="169" name="Google Shape;169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8066" y="2743914"/>
            <a:ext cx="1025843" cy="1230987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/>
          <p:nvPr/>
        </p:nvSpPr>
        <p:spPr>
          <a:xfrm>
            <a:off x="2051566" y="2949059"/>
            <a:ext cx="3836194" cy="3205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000"/>
              <a:buFont typeface="Roboto"/>
              <a:buNone/>
            </a:pPr>
            <a:r>
              <a:rPr b="0" i="0" lang="en-US" sz="20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Data Analysis and Preprocessing:</a:t>
            </a:r>
            <a:endParaRPr b="0" i="0" sz="2000" u="none" cap="none" strike="noStrike"/>
          </a:p>
        </p:txBody>
      </p:sp>
      <p:sp>
        <p:nvSpPr>
          <p:cNvPr id="171" name="Google Shape;171;p32"/>
          <p:cNvSpPr/>
          <p:nvPr/>
        </p:nvSpPr>
        <p:spPr>
          <a:xfrm>
            <a:off x="2051566" y="3392567"/>
            <a:ext cx="11860768" cy="3281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Explore data quality and preparation steps.</a:t>
            </a:r>
            <a:endParaRPr b="0" i="0" sz="1600" u="none" cap="none" strike="noStrike"/>
          </a:p>
        </p:txBody>
      </p:sp>
      <p:pic>
        <p:nvPicPr>
          <p:cNvPr descr="preencoded.png" id="172" name="Google Shape;172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8066" y="3974902"/>
            <a:ext cx="1025843" cy="1230987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2"/>
          <p:cNvSpPr/>
          <p:nvPr/>
        </p:nvSpPr>
        <p:spPr>
          <a:xfrm>
            <a:off x="2051566" y="4180046"/>
            <a:ext cx="2880360" cy="3205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000"/>
              <a:buFont typeface="Roboto"/>
              <a:buNone/>
            </a:pPr>
            <a:r>
              <a:rPr b="0" i="0" lang="en-US" sz="20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Modeling and Evaluation:</a:t>
            </a:r>
            <a:endParaRPr b="0" i="0" sz="2000" u="none" cap="none" strike="noStrike"/>
          </a:p>
        </p:txBody>
      </p:sp>
      <p:sp>
        <p:nvSpPr>
          <p:cNvPr id="174" name="Google Shape;174;p32"/>
          <p:cNvSpPr/>
          <p:nvPr/>
        </p:nvSpPr>
        <p:spPr>
          <a:xfrm>
            <a:off x="2051566" y="4623554"/>
            <a:ext cx="11860768" cy="3281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Build and assess predictive models.</a:t>
            </a:r>
            <a:endParaRPr b="0" i="0" sz="1600" u="none" cap="none" strike="noStrike"/>
          </a:p>
        </p:txBody>
      </p:sp>
      <p:pic>
        <p:nvPicPr>
          <p:cNvPr descr="preencoded.png" id="175" name="Google Shape;175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8066" y="5205889"/>
            <a:ext cx="1025843" cy="1230987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2"/>
          <p:cNvSpPr/>
          <p:nvPr/>
        </p:nvSpPr>
        <p:spPr>
          <a:xfrm>
            <a:off x="2051566" y="5411033"/>
            <a:ext cx="2799278" cy="3205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000"/>
              <a:buFont typeface="Roboto"/>
              <a:buNone/>
            </a:pPr>
            <a:r>
              <a:rPr b="0" i="0" lang="en-US" sz="20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Deployment and MLOps:</a:t>
            </a:r>
            <a:endParaRPr b="0" i="0" sz="2000" u="none" cap="none" strike="noStrike"/>
          </a:p>
        </p:txBody>
      </p:sp>
      <p:sp>
        <p:nvSpPr>
          <p:cNvPr id="177" name="Google Shape;177;p32"/>
          <p:cNvSpPr/>
          <p:nvPr/>
        </p:nvSpPr>
        <p:spPr>
          <a:xfrm>
            <a:off x="2051566" y="5854541"/>
            <a:ext cx="11860768" cy="3281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Strategies for operationalizing the model.</a:t>
            </a:r>
            <a:endParaRPr b="0" i="0" sz="1600" u="none" cap="none" strike="noStrike"/>
          </a:p>
        </p:txBody>
      </p:sp>
      <p:pic>
        <p:nvPicPr>
          <p:cNvPr descr="preencoded.png" id="178" name="Google Shape;178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8066" y="6436876"/>
            <a:ext cx="1025843" cy="123098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2"/>
          <p:cNvSpPr/>
          <p:nvPr/>
        </p:nvSpPr>
        <p:spPr>
          <a:xfrm>
            <a:off x="2051566" y="6642021"/>
            <a:ext cx="3306961" cy="3205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000"/>
              <a:buFont typeface="Roboto"/>
              <a:buNone/>
            </a:pPr>
            <a:r>
              <a:rPr b="0" i="0" lang="en-US" sz="20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Recap, Q&amp;A, and Conclusion:</a:t>
            </a:r>
            <a:endParaRPr b="0" i="0" sz="2000" u="none" cap="none" strike="noStrike"/>
          </a:p>
        </p:txBody>
      </p:sp>
      <p:sp>
        <p:nvSpPr>
          <p:cNvPr id="180" name="Google Shape;180;p32"/>
          <p:cNvSpPr/>
          <p:nvPr/>
        </p:nvSpPr>
        <p:spPr>
          <a:xfrm>
            <a:off x="2051566" y="7085528"/>
            <a:ext cx="11860768" cy="3281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Summarize findings and address questions.</a:t>
            </a:r>
            <a:endParaRPr b="0" i="0" sz="1600" u="none" cap="none" strike="noStrike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/>
          <p:nvPr/>
        </p:nvSpPr>
        <p:spPr>
          <a:xfrm>
            <a:off x="686633" y="539472"/>
            <a:ext cx="4904780" cy="613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50"/>
              <a:buFont typeface="Roboto"/>
              <a:buNone/>
            </a:pPr>
            <a:r>
              <a:rPr b="0" i="0" lang="en-US" sz="38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Project Timeline</a:t>
            </a:r>
            <a:endParaRPr b="0" i="0" sz="3850" u="none" cap="none" strike="noStrike"/>
          </a:p>
        </p:txBody>
      </p:sp>
      <p:pic>
        <p:nvPicPr>
          <p:cNvPr descr="preencoded.png" id="187" name="Google Shape;18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633" y="1446848"/>
            <a:ext cx="980956" cy="1561743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3"/>
          <p:cNvSpPr/>
          <p:nvPr/>
        </p:nvSpPr>
        <p:spPr>
          <a:xfrm>
            <a:off x="1961793" y="1642943"/>
            <a:ext cx="2657237" cy="3065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900"/>
              <a:buFont typeface="Roboto"/>
              <a:buNone/>
            </a:pPr>
            <a:r>
              <a:rPr b="0" i="0" lang="en-US" sz="19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Data Collection and EDA</a:t>
            </a:r>
            <a:endParaRPr b="0" i="0" sz="1900" u="none" cap="none" strike="noStrike"/>
          </a:p>
        </p:txBody>
      </p:sp>
      <p:sp>
        <p:nvSpPr>
          <p:cNvPr id="189" name="Google Shape;189;p33"/>
          <p:cNvSpPr/>
          <p:nvPr/>
        </p:nvSpPr>
        <p:spPr>
          <a:xfrm>
            <a:off x="1961793" y="2067163"/>
            <a:ext cx="11981974" cy="313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Duration: 1 week</a:t>
            </a:r>
            <a:endParaRPr b="0" i="0" sz="1500" u="none" cap="none" strike="noStrike"/>
          </a:p>
        </p:txBody>
      </p:sp>
      <p:sp>
        <p:nvSpPr>
          <p:cNvPr id="190" name="Google Shape;190;p33"/>
          <p:cNvSpPr/>
          <p:nvPr/>
        </p:nvSpPr>
        <p:spPr>
          <a:xfrm>
            <a:off x="1961793" y="2498646"/>
            <a:ext cx="11981974" cy="313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Gather data and perform initial exploration to understand patterns.</a:t>
            </a:r>
            <a:endParaRPr b="0" i="0" sz="1500" u="none" cap="none" strike="noStrike"/>
          </a:p>
        </p:txBody>
      </p:sp>
      <p:pic>
        <p:nvPicPr>
          <p:cNvPr descr="preencoded.png" id="191" name="Google Shape;19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633" y="3008590"/>
            <a:ext cx="980956" cy="1561743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3"/>
          <p:cNvSpPr/>
          <p:nvPr/>
        </p:nvSpPr>
        <p:spPr>
          <a:xfrm>
            <a:off x="1961793" y="3204686"/>
            <a:ext cx="4868347" cy="3065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900"/>
              <a:buFont typeface="Roboto"/>
              <a:buNone/>
            </a:pPr>
            <a:r>
              <a:rPr b="0" i="0" lang="en-US" sz="19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Data Preprocessing and Feature Engineering</a:t>
            </a:r>
            <a:endParaRPr b="0" i="0" sz="1900" u="none" cap="none" strike="noStrike"/>
          </a:p>
        </p:txBody>
      </p:sp>
      <p:sp>
        <p:nvSpPr>
          <p:cNvPr id="193" name="Google Shape;193;p33"/>
          <p:cNvSpPr/>
          <p:nvPr/>
        </p:nvSpPr>
        <p:spPr>
          <a:xfrm>
            <a:off x="1961793" y="3628906"/>
            <a:ext cx="11981974" cy="313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Duration: 1 week</a:t>
            </a:r>
            <a:endParaRPr b="0" i="0" sz="1500" u="none" cap="none" strike="noStrike"/>
          </a:p>
        </p:txBody>
      </p:sp>
      <p:sp>
        <p:nvSpPr>
          <p:cNvPr id="194" name="Google Shape;194;p33"/>
          <p:cNvSpPr/>
          <p:nvPr/>
        </p:nvSpPr>
        <p:spPr>
          <a:xfrm>
            <a:off x="1961793" y="4060388"/>
            <a:ext cx="11981974" cy="313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Clean, transform data, and create meaningful features for modeling.</a:t>
            </a:r>
            <a:endParaRPr b="0" i="0" sz="1500" u="none" cap="none" strike="noStrike"/>
          </a:p>
        </p:txBody>
      </p:sp>
      <p:pic>
        <p:nvPicPr>
          <p:cNvPr descr="preencoded.png" id="195" name="Google Shape;195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6633" y="4570333"/>
            <a:ext cx="980956" cy="1561743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3"/>
          <p:cNvSpPr/>
          <p:nvPr/>
        </p:nvSpPr>
        <p:spPr>
          <a:xfrm>
            <a:off x="1961793" y="4766429"/>
            <a:ext cx="4528185" cy="3065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900"/>
              <a:buFont typeface="Roboto"/>
              <a:buNone/>
            </a:pPr>
            <a:r>
              <a:rPr b="0" i="0" lang="en-US" sz="19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ML Model Development and Optimization</a:t>
            </a:r>
            <a:endParaRPr b="0" i="0" sz="1900" u="none" cap="none" strike="noStrike"/>
          </a:p>
        </p:txBody>
      </p:sp>
      <p:sp>
        <p:nvSpPr>
          <p:cNvPr id="197" name="Google Shape;197;p33"/>
          <p:cNvSpPr/>
          <p:nvPr/>
        </p:nvSpPr>
        <p:spPr>
          <a:xfrm>
            <a:off x="1961793" y="5190649"/>
            <a:ext cx="11981974" cy="313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Duration: 2 weeks</a:t>
            </a:r>
            <a:endParaRPr b="0" i="0" sz="1500" u="none" cap="none" strike="noStrike"/>
          </a:p>
        </p:txBody>
      </p:sp>
      <p:sp>
        <p:nvSpPr>
          <p:cNvPr id="198" name="Google Shape;198;p33"/>
          <p:cNvSpPr/>
          <p:nvPr/>
        </p:nvSpPr>
        <p:spPr>
          <a:xfrm>
            <a:off x="1961793" y="5622131"/>
            <a:ext cx="11981974" cy="313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Train models, tune hyperparameters, and improve predictive accuracy.</a:t>
            </a:r>
            <a:endParaRPr b="0" i="0" sz="1500" u="none" cap="none" strike="noStrike"/>
          </a:p>
        </p:txBody>
      </p:sp>
      <p:pic>
        <p:nvPicPr>
          <p:cNvPr descr="preencoded.png" id="199" name="Google Shape;199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6633" y="6132076"/>
            <a:ext cx="980956" cy="1561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3"/>
          <p:cNvSpPr/>
          <p:nvPr/>
        </p:nvSpPr>
        <p:spPr>
          <a:xfrm>
            <a:off x="1961793" y="6328172"/>
            <a:ext cx="2612469" cy="3065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900"/>
              <a:buFont typeface="Roboto"/>
              <a:buNone/>
            </a:pPr>
            <a:r>
              <a:rPr b="0" i="0" lang="en-US" sz="19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MLOps and Deployment</a:t>
            </a:r>
            <a:endParaRPr b="0" i="0" sz="1900" u="none" cap="none" strike="noStrike"/>
          </a:p>
        </p:txBody>
      </p:sp>
      <p:sp>
        <p:nvSpPr>
          <p:cNvPr id="201" name="Google Shape;201;p33"/>
          <p:cNvSpPr/>
          <p:nvPr/>
        </p:nvSpPr>
        <p:spPr>
          <a:xfrm>
            <a:off x="1961793" y="6752392"/>
            <a:ext cx="11981974" cy="313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Duration: 2 weeks</a:t>
            </a:r>
            <a:endParaRPr b="0" i="0" sz="1500" u="none" cap="none" strike="noStrike"/>
          </a:p>
        </p:txBody>
      </p:sp>
      <p:sp>
        <p:nvSpPr>
          <p:cNvPr id="202" name="Google Shape;202;p33"/>
          <p:cNvSpPr/>
          <p:nvPr/>
        </p:nvSpPr>
        <p:spPr>
          <a:xfrm>
            <a:off x="1961793" y="7183874"/>
            <a:ext cx="11981974" cy="313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Automate deployment and monitoring for sustainable model operation.</a:t>
            </a:r>
            <a:endParaRPr b="0" i="0" sz="1500" u="none" cap="none" strike="noStrike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/>
          <p:nvPr/>
        </p:nvSpPr>
        <p:spPr>
          <a:xfrm>
            <a:off x="575548" y="452199"/>
            <a:ext cx="6458903" cy="513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Project Introduction and Objectives</a:t>
            </a:r>
            <a:endParaRPr b="0" i="0" sz="3200" u="none" cap="none" strike="noStrike"/>
          </a:p>
        </p:txBody>
      </p:sp>
      <p:sp>
        <p:nvSpPr>
          <p:cNvPr id="209" name="Google Shape;209;p34"/>
          <p:cNvSpPr/>
          <p:nvPr/>
        </p:nvSpPr>
        <p:spPr>
          <a:xfrm>
            <a:off x="575548" y="1294924"/>
            <a:ext cx="13479304" cy="7890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250"/>
              <a:buFont typeface="Roboto"/>
              <a:buNone/>
            </a:pPr>
            <a:r>
              <a:rPr b="0" i="0" lang="en-US" sz="12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Employee turnover remains a significant concern for organizations worldwide. Recent data indicates that the average global employee turnover rate is approximately 20%, with certain industries, such as retail, hospitality, and technology, experiencing even higher rates. Notably, voluntary departures constitute about 70% of these turnovers, often driven by factors like burnout, limited career advancement, and dissatisfaction with work-life balance. </a:t>
            </a:r>
            <a:r>
              <a:rPr b="0" i="0" lang="en-US" sz="125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Keevee</a:t>
            </a:r>
            <a:endParaRPr b="0" i="0" sz="1250" u="none" cap="none" strike="noStrike"/>
          </a:p>
        </p:txBody>
      </p:sp>
      <p:sp>
        <p:nvSpPr>
          <p:cNvPr id="210" name="Google Shape;210;p34"/>
          <p:cNvSpPr/>
          <p:nvPr/>
        </p:nvSpPr>
        <p:spPr>
          <a:xfrm>
            <a:off x="575548" y="2268855"/>
            <a:ext cx="13479304" cy="526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250"/>
              <a:buFont typeface="Roboto"/>
              <a:buNone/>
            </a:pPr>
            <a:r>
              <a:rPr b="0" i="0" lang="en-US" sz="12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This high turnover not only disrupts organizational continuity but also incurs substantial costs. Estimates suggest that replacing an employee can cost between 33% to over 200% of their annual salary, depending on the role and industry. ​​</a:t>
            </a:r>
            <a:r>
              <a:rPr b="0" i="0" lang="en-US" sz="125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Keevee</a:t>
            </a:r>
            <a:endParaRPr b="0" i="0" sz="1250" u="none" cap="none" strike="noStrike"/>
          </a:p>
        </p:txBody>
      </p:sp>
      <p:sp>
        <p:nvSpPr>
          <p:cNvPr id="211" name="Google Shape;211;p34"/>
          <p:cNvSpPr/>
          <p:nvPr/>
        </p:nvSpPr>
        <p:spPr>
          <a:xfrm>
            <a:off x="575548" y="3041452"/>
            <a:ext cx="2466737" cy="308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oboto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🎯</a:t>
            </a:r>
            <a:r>
              <a:rPr b="0" i="0" lang="en-US" sz="1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Project Objectives</a:t>
            </a:r>
            <a:endParaRPr b="0" i="0" sz="1900" u="none" cap="none" strike="noStrike"/>
          </a:p>
        </p:txBody>
      </p:sp>
      <p:sp>
        <p:nvSpPr>
          <p:cNvPr id="212" name="Google Shape;212;p34"/>
          <p:cNvSpPr/>
          <p:nvPr/>
        </p:nvSpPr>
        <p:spPr>
          <a:xfrm>
            <a:off x="2654141" y="4273272"/>
            <a:ext cx="2055614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Analyze</a:t>
            </a:r>
            <a:endParaRPr b="0" i="0" sz="1600" u="none" cap="none" strike="noStrike"/>
          </a:p>
        </p:txBody>
      </p:sp>
      <p:sp>
        <p:nvSpPr>
          <p:cNvPr id="213" name="Google Shape;213;p34"/>
          <p:cNvSpPr/>
          <p:nvPr/>
        </p:nvSpPr>
        <p:spPr>
          <a:xfrm>
            <a:off x="575548" y="4628793"/>
            <a:ext cx="4134207" cy="526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250"/>
              <a:buFont typeface="Roboto"/>
              <a:buNone/>
            </a:pPr>
            <a:r>
              <a:rPr b="0" i="0" lang="en-US" sz="12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employee data to identify patterns and trends associated with attrition.</a:t>
            </a:r>
            <a:endParaRPr b="0" i="0" sz="1250" u="none" cap="none" strike="noStrike"/>
          </a:p>
        </p:txBody>
      </p:sp>
      <p:pic>
        <p:nvPicPr>
          <p:cNvPr descr="preencoded.png" id="214" name="Google Shape;214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56334" y="3596402"/>
            <a:ext cx="4717733" cy="4717733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4"/>
          <p:cNvSpPr/>
          <p:nvPr/>
        </p:nvSpPr>
        <p:spPr>
          <a:xfrm>
            <a:off x="6042958" y="4615636"/>
            <a:ext cx="2460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900"/>
              <a:buFont typeface="Roboto"/>
              <a:buNone/>
            </a:pPr>
            <a:r>
              <a:rPr b="0" i="0" lang="en-US" sz="19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1900" u="none" cap="none" strike="noStrike"/>
          </a:p>
        </p:txBody>
      </p:sp>
      <p:sp>
        <p:nvSpPr>
          <p:cNvPr id="216" name="Google Shape;216;p34"/>
          <p:cNvSpPr/>
          <p:nvPr/>
        </p:nvSpPr>
        <p:spPr>
          <a:xfrm>
            <a:off x="9920645" y="3859649"/>
            <a:ext cx="2055614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Determine</a:t>
            </a:r>
            <a:endParaRPr b="0" i="0" sz="1600" u="none" cap="none" strike="noStrike"/>
          </a:p>
        </p:txBody>
      </p:sp>
      <p:sp>
        <p:nvSpPr>
          <p:cNvPr id="217" name="Google Shape;217;p34"/>
          <p:cNvSpPr/>
          <p:nvPr/>
        </p:nvSpPr>
        <p:spPr>
          <a:xfrm>
            <a:off x="9920645" y="4215170"/>
            <a:ext cx="4134207" cy="526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250"/>
              <a:buFont typeface="Roboto"/>
              <a:buNone/>
            </a:pPr>
            <a:r>
              <a:rPr b="0" i="0" lang="en-US" sz="12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key factors contributing to employee turnover within the organization.</a:t>
            </a:r>
            <a:endParaRPr b="0" i="0" sz="1250" u="none" cap="none" strike="noStrike"/>
          </a:p>
        </p:txBody>
      </p:sp>
      <p:pic>
        <p:nvPicPr>
          <p:cNvPr descr="preencoded.png" id="218" name="Google Shape;218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56334" y="3596402"/>
            <a:ext cx="4717733" cy="4717733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4"/>
          <p:cNvSpPr/>
          <p:nvPr/>
        </p:nvSpPr>
        <p:spPr>
          <a:xfrm>
            <a:off x="7964745" y="4342150"/>
            <a:ext cx="2460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900"/>
              <a:buFont typeface="Roboto"/>
              <a:buNone/>
            </a:pPr>
            <a:r>
              <a:rPr b="0" i="0" lang="en-US" sz="19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1900" u="none" cap="none" strike="noStrike"/>
          </a:p>
        </p:txBody>
      </p:sp>
      <p:sp>
        <p:nvSpPr>
          <p:cNvPr id="220" name="Google Shape;220;p34"/>
          <p:cNvSpPr/>
          <p:nvPr/>
        </p:nvSpPr>
        <p:spPr>
          <a:xfrm>
            <a:off x="10002917" y="5514380"/>
            <a:ext cx="2055614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Understand</a:t>
            </a:r>
            <a:endParaRPr b="0" i="0" sz="1600" u="none" cap="none" strike="noStrike"/>
          </a:p>
        </p:txBody>
      </p:sp>
      <p:sp>
        <p:nvSpPr>
          <p:cNvPr id="221" name="Google Shape;221;p34"/>
          <p:cNvSpPr/>
          <p:nvPr/>
        </p:nvSpPr>
        <p:spPr>
          <a:xfrm>
            <a:off x="10002917" y="5869900"/>
            <a:ext cx="4051935" cy="526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250"/>
              <a:buFont typeface="Roboto"/>
              <a:buNone/>
            </a:pPr>
            <a:r>
              <a:rPr b="0" i="0" lang="en-US" sz="12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the underlying reasons behind employees' decisions to leave.</a:t>
            </a:r>
            <a:endParaRPr b="0" i="0" sz="1250" u="none" cap="none" strike="noStrike"/>
          </a:p>
        </p:txBody>
      </p:sp>
      <p:pic>
        <p:nvPicPr>
          <p:cNvPr descr="preencoded.png" id="222" name="Google Shape;222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56334" y="3596402"/>
            <a:ext cx="4717733" cy="47177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3" name="Google Shape;223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818662" y="6085344"/>
            <a:ext cx="245983" cy="307538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4"/>
          <p:cNvSpPr/>
          <p:nvPr/>
        </p:nvSpPr>
        <p:spPr>
          <a:xfrm>
            <a:off x="9920645" y="7169229"/>
            <a:ext cx="2055614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Develop</a:t>
            </a:r>
            <a:endParaRPr b="0" i="0" sz="1600" u="none" cap="none" strike="noStrike"/>
          </a:p>
        </p:txBody>
      </p:sp>
      <p:sp>
        <p:nvSpPr>
          <p:cNvPr id="225" name="Google Shape;225;p34"/>
          <p:cNvSpPr/>
          <p:nvPr/>
        </p:nvSpPr>
        <p:spPr>
          <a:xfrm>
            <a:off x="9920645" y="7524750"/>
            <a:ext cx="4134207" cy="526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250"/>
              <a:buFont typeface="Roboto"/>
              <a:buNone/>
            </a:pPr>
            <a:r>
              <a:rPr b="0" i="0" lang="en-US" sz="12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predictive models to assess the likelihood of employee attrition.</a:t>
            </a:r>
            <a:endParaRPr b="0" i="0" sz="1250" u="none" cap="none" strike="noStrike"/>
          </a:p>
        </p:txBody>
      </p:sp>
      <p:pic>
        <p:nvPicPr>
          <p:cNvPr descr="preencoded.png" id="226" name="Google Shape;226;p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56334" y="3596402"/>
            <a:ext cx="4717733" cy="4717733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4"/>
          <p:cNvSpPr/>
          <p:nvPr/>
        </p:nvSpPr>
        <p:spPr>
          <a:xfrm>
            <a:off x="7424797" y="7436227"/>
            <a:ext cx="2460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900"/>
              <a:buFont typeface="Roboto"/>
              <a:buNone/>
            </a:pPr>
            <a:r>
              <a:rPr b="0" i="0" lang="en-US" sz="19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1900" u="none" cap="none" strike="noStrike"/>
          </a:p>
        </p:txBody>
      </p:sp>
      <p:sp>
        <p:nvSpPr>
          <p:cNvPr id="228" name="Google Shape;228;p34"/>
          <p:cNvSpPr/>
          <p:nvPr/>
        </p:nvSpPr>
        <p:spPr>
          <a:xfrm>
            <a:off x="2654141" y="6755487"/>
            <a:ext cx="2055614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Provide</a:t>
            </a:r>
            <a:endParaRPr b="0" i="0" sz="1600" u="none" cap="none" strike="noStrike"/>
          </a:p>
        </p:txBody>
      </p:sp>
      <p:sp>
        <p:nvSpPr>
          <p:cNvPr id="229" name="Google Shape;229;p34"/>
          <p:cNvSpPr/>
          <p:nvPr/>
        </p:nvSpPr>
        <p:spPr>
          <a:xfrm>
            <a:off x="575548" y="7111008"/>
            <a:ext cx="4134207" cy="526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250"/>
              <a:buFont typeface="Roboto"/>
              <a:buNone/>
            </a:pPr>
            <a:r>
              <a:rPr b="0" i="0" lang="en-US" sz="12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actionable insights and recommendations to enhance employee retention strategies.</a:t>
            </a:r>
            <a:endParaRPr b="0" i="0" sz="1250" u="none" cap="none" strike="noStrike"/>
          </a:p>
        </p:txBody>
      </p:sp>
      <p:pic>
        <p:nvPicPr>
          <p:cNvPr descr="preencoded.png" id="230" name="Google Shape;230;p3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56334" y="3596402"/>
            <a:ext cx="4717733" cy="471773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4"/>
          <p:cNvSpPr/>
          <p:nvPr/>
        </p:nvSpPr>
        <p:spPr>
          <a:xfrm>
            <a:off x="5709225" y="6527899"/>
            <a:ext cx="2460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900"/>
              <a:buFont typeface="Roboto"/>
              <a:buNone/>
            </a:pPr>
            <a:r>
              <a:rPr b="0" i="0" lang="en-US" sz="19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1900" u="none" cap="none" strike="noStrike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6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6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6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6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6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6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6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/>
          <p:nvPr/>
        </p:nvSpPr>
        <p:spPr>
          <a:xfrm>
            <a:off x="793790" y="1380768"/>
            <a:ext cx="6836688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Overview &amp; Wrangling</a:t>
            </a:r>
            <a:endParaRPr b="0" i="0" sz="4450" u="none" cap="none" strike="noStrike"/>
          </a:p>
        </p:txBody>
      </p:sp>
      <p:sp>
        <p:nvSpPr>
          <p:cNvPr id="238" name="Google Shape;238;p35"/>
          <p:cNvSpPr/>
          <p:nvPr/>
        </p:nvSpPr>
        <p:spPr>
          <a:xfrm>
            <a:off x="793790" y="265652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Dataset Summary</a:t>
            </a:r>
            <a:endParaRPr b="0" i="0" sz="2200" u="none" cap="none" strike="noStrike"/>
          </a:p>
        </p:txBody>
      </p:sp>
      <p:sp>
        <p:nvSpPr>
          <p:cNvPr id="239" name="Google Shape;239;p35"/>
          <p:cNvSpPr/>
          <p:nvPr/>
        </p:nvSpPr>
        <p:spPr>
          <a:xfrm>
            <a:off x="793790" y="3237667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59,598 employee records</a:t>
            </a:r>
            <a:endParaRPr b="0" i="0" sz="1750" u="none" cap="none" strike="noStrike"/>
          </a:p>
        </p:txBody>
      </p:sp>
      <p:sp>
        <p:nvSpPr>
          <p:cNvPr id="240" name="Google Shape;240;p35"/>
          <p:cNvSpPr/>
          <p:nvPr/>
        </p:nvSpPr>
        <p:spPr>
          <a:xfrm>
            <a:off x="793800" y="3679875"/>
            <a:ext cx="46149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Features: </a:t>
            </a: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Age</a:t>
            </a: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Gender</a:t>
            </a: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750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Monthly Income, Years at Company,...etc</a:t>
            </a:r>
            <a:endParaRPr b="0" i="0" sz="1750" u="none" cap="none" strike="noStrike"/>
          </a:p>
        </p:txBody>
      </p:sp>
      <p:pic>
        <p:nvPicPr>
          <p:cNvPr descr="preencoded.png" id="241" name="Google Shape;24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4563418"/>
            <a:ext cx="6244710" cy="2295644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5"/>
          <p:cNvSpPr/>
          <p:nvPr/>
        </p:nvSpPr>
        <p:spPr>
          <a:xfrm>
            <a:off x="7599521" y="265652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Wrangling Steps</a:t>
            </a:r>
            <a:endParaRPr b="0" i="0" sz="2200" u="none" cap="none" strike="noStrike"/>
          </a:p>
        </p:txBody>
      </p:sp>
      <p:sp>
        <p:nvSpPr>
          <p:cNvPr id="243" name="Google Shape;243;p35"/>
          <p:cNvSpPr/>
          <p:nvPr/>
        </p:nvSpPr>
        <p:spPr>
          <a:xfrm>
            <a:off x="7599521" y="3237667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No missing values</a:t>
            </a:r>
            <a:endParaRPr b="0" i="0" sz="1750" u="none" cap="none" strike="noStrike"/>
          </a:p>
        </p:txBody>
      </p:sp>
      <p:sp>
        <p:nvSpPr>
          <p:cNvPr id="244" name="Google Shape;244;p35"/>
          <p:cNvSpPr/>
          <p:nvPr/>
        </p:nvSpPr>
        <p:spPr>
          <a:xfrm>
            <a:off x="7599521" y="3679865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No duplicates found</a:t>
            </a:r>
            <a:endParaRPr b="0" i="0" sz="1750" u="none" cap="none" strike="noStrike"/>
          </a:p>
        </p:txBody>
      </p:sp>
      <p:sp>
        <p:nvSpPr>
          <p:cNvPr id="245" name="Google Shape;245;p35"/>
          <p:cNvSpPr/>
          <p:nvPr/>
        </p:nvSpPr>
        <p:spPr>
          <a:xfrm>
            <a:off x="7599521" y="4122063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Roboto"/>
              <a:buChar char="•"/>
            </a:pPr>
            <a:r>
              <a:rPr b="0" i="0" lang="en-US" sz="17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Verified data types, removed irrelevant columns like Employee ID</a:t>
            </a:r>
            <a:endParaRPr b="0" i="0" sz="1750" u="none" cap="none" strike="noStrike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/>
          <p:nvPr/>
        </p:nvSpPr>
        <p:spPr>
          <a:xfrm>
            <a:off x="645300" y="1364925"/>
            <a:ext cx="29817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Roboto"/>
              <a:buNone/>
            </a:pPr>
            <a:r>
              <a:rPr b="1" i="0" lang="en-US" sz="280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Handling Outliers</a:t>
            </a:r>
            <a:endParaRPr b="0" i="0" sz="2800" u="none" cap="none" strike="noStrike"/>
          </a:p>
        </p:txBody>
      </p:sp>
      <p:sp>
        <p:nvSpPr>
          <p:cNvPr id="252" name="Google Shape;252;p36"/>
          <p:cNvSpPr/>
          <p:nvPr/>
        </p:nvSpPr>
        <p:spPr>
          <a:xfrm>
            <a:off x="645290" y="1958909"/>
            <a:ext cx="130428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465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50"/>
              <a:buFont typeface="Roboto"/>
              <a:buChar char="•"/>
            </a:pPr>
            <a:r>
              <a:rPr b="0" i="0" lang="en-US" sz="2250" u="none" cap="none" strike="noStrike">
                <a:solidFill>
                  <a:srgbClr val="CFD0D8"/>
                </a:solidFill>
                <a:latin typeface="Roboto"/>
                <a:ea typeface="Roboto"/>
                <a:cs typeface="Roboto"/>
                <a:sym typeface="Roboto"/>
              </a:rPr>
              <a:t>Winsorized 50 outliers in Monthly Income</a:t>
            </a:r>
            <a:endParaRPr b="0" i="0" sz="2250" u="none" cap="none" strike="noStrike"/>
          </a:p>
        </p:txBody>
      </p:sp>
      <p:pic>
        <p:nvPicPr>
          <p:cNvPr descr="preencoded.png" id="253" name="Google Shape;25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" y="2743777"/>
            <a:ext cx="7246612" cy="382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4" name="Google Shape;25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3775" y="2734851"/>
            <a:ext cx="7246625" cy="3839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6"/>
          <p:cNvSpPr/>
          <p:nvPr/>
        </p:nvSpPr>
        <p:spPr>
          <a:xfrm flipH="1" rot="10800000">
            <a:off x="4560225" y="6723675"/>
            <a:ext cx="5069400" cy="11241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/>
          <p:nvPr/>
        </p:nvSpPr>
        <p:spPr>
          <a:xfrm>
            <a:off x="4614255" y="182739"/>
            <a:ext cx="54018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6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Roboto"/>
              <a:buNone/>
            </a:pPr>
            <a:r>
              <a:rPr b="0" i="0" lang="en-US" sz="37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Exploratory Data Analysis</a:t>
            </a:r>
            <a:endParaRPr b="0" i="0" sz="3700" u="none" cap="none" strike="noStrike"/>
          </a:p>
        </p:txBody>
      </p:sp>
      <p:sp>
        <p:nvSpPr>
          <p:cNvPr id="262" name="Google Shape;262;p37"/>
          <p:cNvSpPr/>
          <p:nvPr/>
        </p:nvSpPr>
        <p:spPr>
          <a:xfrm>
            <a:off x="5420571" y="889101"/>
            <a:ext cx="37893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42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50"/>
              <a:buFont typeface="Roboto"/>
              <a:buNone/>
            </a:pPr>
            <a:r>
              <a:rPr b="0" i="0" lang="en-US" sz="29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Univariate Analysis</a:t>
            </a:r>
            <a:endParaRPr b="0" i="0" sz="2950" u="none" cap="none" strike="noStrike"/>
          </a:p>
        </p:txBody>
      </p:sp>
      <p:pic>
        <p:nvPicPr>
          <p:cNvPr descr="preencoded.png" id="263" name="Google Shape;26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0850" y="1362800"/>
            <a:ext cx="13065548" cy="686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/>
          <p:nvPr/>
        </p:nvSpPr>
        <p:spPr>
          <a:xfrm>
            <a:off x="5143682" y="223154"/>
            <a:ext cx="43431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"/>
              <a:buNone/>
            </a:pPr>
            <a:r>
              <a:rPr b="0" i="0" lang="en-US" sz="3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Bivariate Analysis</a:t>
            </a:r>
            <a:endParaRPr b="0" i="0" sz="3400" u="none" cap="none" strike="noStrike"/>
          </a:p>
        </p:txBody>
      </p:sp>
      <p:pic>
        <p:nvPicPr>
          <p:cNvPr descr="preencoded.png" id="270" name="Google Shape;27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200" y="766150"/>
            <a:ext cx="12938299" cy="746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